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4.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35.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30.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29.xml" ContentType="application/vnd.openxmlformats-officedocument.presentationml.slide+xml"/>
  <Override PartName="/ppt/slides/slide48.xml" ContentType="application/vnd.openxmlformats-officedocument.presentationml.slide+xml"/>
  <Override PartName="/ppt/slides/slide5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9.xml" ContentType="application/vnd.openxmlformats-officedocument.presentationml.slide+xml"/>
  <Override PartName="/ppt/slides/slide52.xml" ContentType="application/vnd.openxmlformats-officedocument.presentationml.slide+xml"/>
  <Override PartName="/ppt/slides/slide54.xml" ContentType="application/vnd.openxmlformats-officedocument.presentationml.slide+xml"/>
  <Override PartName="/ppt/slides/slide51.xml" ContentType="application/vnd.openxmlformats-officedocument.presentationml.slide+xml"/>
  <Override PartName="/ppt/slides/slide53.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handoutMasters/handoutMaster1.xml" ContentType="application/vnd.openxmlformats-officedocument.presentationml.handoutMaster+xml"/>
  <Override PartName="/ppt/theme/theme1.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handoutMasterIdLst>
    <p:handoutMasterId r:id="rId57"/>
  </p:handoutMasterIdLst>
  <p:sldIdLst>
    <p:sldId id="300" r:id="rId2"/>
    <p:sldId id="302" r:id="rId3"/>
    <p:sldId id="303" r:id="rId4"/>
    <p:sldId id="264" r:id="rId5"/>
    <p:sldId id="262" r:id="rId6"/>
    <p:sldId id="259" r:id="rId7"/>
    <p:sldId id="257" r:id="rId8"/>
    <p:sldId id="260" r:id="rId9"/>
    <p:sldId id="261" r:id="rId10"/>
    <p:sldId id="305" r:id="rId11"/>
    <p:sldId id="265" r:id="rId12"/>
    <p:sldId id="263" r:id="rId13"/>
    <p:sldId id="266" r:id="rId14"/>
    <p:sldId id="332" r:id="rId15"/>
    <p:sldId id="306" r:id="rId16"/>
    <p:sldId id="274" r:id="rId17"/>
    <p:sldId id="297" r:id="rId18"/>
    <p:sldId id="285" r:id="rId19"/>
    <p:sldId id="294" r:id="rId20"/>
    <p:sldId id="307" r:id="rId21"/>
    <p:sldId id="295" r:id="rId22"/>
    <p:sldId id="296" r:id="rId23"/>
    <p:sldId id="286" r:id="rId24"/>
    <p:sldId id="301" r:id="rId25"/>
    <p:sldId id="298" r:id="rId26"/>
    <p:sldId id="308" r:id="rId27"/>
    <p:sldId id="309" r:id="rId28"/>
    <p:sldId id="292" r:id="rId29"/>
    <p:sldId id="310" r:id="rId30"/>
    <p:sldId id="293" r:id="rId31"/>
    <p:sldId id="311" r:id="rId32"/>
    <p:sldId id="312" r:id="rId33"/>
    <p:sldId id="299" r:id="rId34"/>
    <p:sldId id="313" r:id="rId35"/>
    <p:sldId id="314" r:id="rId36"/>
    <p:sldId id="315" r:id="rId37"/>
    <p:sldId id="316" r:id="rId38"/>
    <p:sldId id="317" r:id="rId39"/>
    <p:sldId id="318" r:id="rId40"/>
    <p:sldId id="319" r:id="rId41"/>
    <p:sldId id="284" r:id="rId42"/>
    <p:sldId id="320" r:id="rId43"/>
    <p:sldId id="321" r:id="rId44"/>
    <p:sldId id="322" r:id="rId45"/>
    <p:sldId id="323" r:id="rId46"/>
    <p:sldId id="324" r:id="rId47"/>
    <p:sldId id="325" r:id="rId48"/>
    <p:sldId id="326" r:id="rId49"/>
    <p:sldId id="327" r:id="rId50"/>
    <p:sldId id="328" r:id="rId51"/>
    <p:sldId id="329" r:id="rId52"/>
    <p:sldId id="330" r:id="rId53"/>
    <p:sldId id="333" r:id="rId54"/>
    <p:sldId id="33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11" autoAdjust="0"/>
    <p:restoredTop sz="94660"/>
  </p:normalViewPr>
  <p:slideViewPr>
    <p:cSldViewPr>
      <p:cViewPr varScale="1">
        <p:scale>
          <a:sx n="57" d="100"/>
          <a:sy n="57" d="100"/>
        </p:scale>
        <p:origin x="422" y="34"/>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26</a:t>
            </a:fld>
            <a:endParaRPr lang="en-US"/>
          </a:p>
        </p:txBody>
      </p:sp>
    </p:spTree>
    <p:extLst>
      <p:ext uri="{BB962C8B-B14F-4D97-AF65-F5344CB8AC3E}">
        <p14:creationId xmlns:p14="http://schemas.microsoft.com/office/powerpoint/2010/main" val="381651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My component focusing on "Developing a Generative Model to Analyze and Detect Sandbox Evasion Techniques Employed by Malware." This project represents an intersection of cybersecurity and machine learning, where we aim to enhance malware detection methods.</a:t>
            </a:r>
          </a:p>
          <a:p>
            <a:endParaRPr lang="en-GB" b="0" i="0" u="none" strike="noStrike" dirty="0">
              <a:solidFill>
                <a:srgbClr val="000000"/>
              </a:solidFill>
              <a:effectLst/>
              <a:latin typeface="-webkit-standard"/>
            </a:endParaRPr>
          </a:p>
          <a:p>
            <a:pPr algn="l"/>
            <a:r>
              <a:rPr lang="en-GB" b="0" i="1" u="none" strike="noStrike" dirty="0">
                <a:solidFill>
                  <a:srgbClr val="000000"/>
                </a:solidFill>
                <a:effectLst/>
              </a:rPr>
              <a:t>Malware developers are increasingly designing their malicious software to detect when it's running in a sandbox or virtual machine environment—places where we typically </a:t>
            </a:r>
            <a:r>
              <a:rPr lang="en-GB" b="0" i="1" u="none" strike="noStrike" dirty="0" err="1">
                <a:solidFill>
                  <a:srgbClr val="000000"/>
                </a:solidFill>
                <a:effectLst/>
              </a:rPr>
              <a:t>analyze</a:t>
            </a:r>
            <a:r>
              <a:rPr lang="en-GB" b="0" i="1" u="none" strike="noStrike" dirty="0">
                <a:solidFill>
                  <a:srgbClr val="000000"/>
                </a:solidFill>
                <a:effectLst/>
              </a:rPr>
              <a:t> malware. This detection allows them to avoid executing their malicious payload, which makes traditional analysis methods less effective.</a:t>
            </a:r>
          </a:p>
          <a:p>
            <a:pPr algn="l"/>
            <a:endParaRPr lang="en-GB" b="0" i="0" u="none" strike="noStrike" dirty="0">
              <a:solidFill>
                <a:srgbClr val="000000"/>
              </a:solidFill>
              <a:effectLst/>
            </a:endParaRPr>
          </a:p>
          <a:p>
            <a:pPr algn="l"/>
            <a:r>
              <a:rPr lang="en-GB" b="0" i="1" u="none" strike="noStrike" dirty="0">
                <a:solidFill>
                  <a:srgbClr val="000000"/>
                </a:solidFill>
                <a:effectLst/>
              </a:rPr>
              <a:t>For example, the Agent Tesla remote access trojan (RAT) is known to shut down if it detects a sandbox environment. Such evasion techniques pose a significant challenge to cybersecurity professionals who rely on sandboxing as a key </a:t>
            </a:r>
            <a:r>
              <a:rPr lang="en-GB" b="0" i="1" u="none" strike="noStrike" dirty="0" err="1">
                <a:solidFill>
                  <a:srgbClr val="000000"/>
                </a:solidFill>
                <a:effectLst/>
              </a:rPr>
              <a:t>defense</a:t>
            </a:r>
            <a:r>
              <a:rPr lang="en-GB" b="0" i="1" u="none" strike="noStrike" dirty="0">
                <a:solidFill>
                  <a:srgbClr val="000000"/>
                </a:solidFill>
                <a:effectLst/>
              </a:rPr>
              <a:t> mechanism.</a:t>
            </a:r>
          </a:p>
          <a:p>
            <a:pPr algn="l"/>
            <a:endParaRPr lang="en-GB" b="0" i="1" u="none" strike="noStrike" dirty="0">
              <a:solidFill>
                <a:srgbClr val="000000"/>
              </a:solidFill>
              <a:effectLst/>
            </a:endParaRPr>
          </a:p>
          <a:p>
            <a:pPr algn="l"/>
            <a:r>
              <a:rPr lang="en-GB" b="0" i="1" u="none" strike="noStrike" dirty="0">
                <a:solidFill>
                  <a:srgbClr val="000000"/>
                </a:solidFill>
                <a:effectLst/>
              </a:rPr>
              <a:t>Also most of  </a:t>
            </a:r>
            <a:r>
              <a:rPr lang="en-GB" b="0" i="0" u="none" strike="noStrike" dirty="0">
                <a:solidFill>
                  <a:srgbClr val="000000"/>
                </a:solidFill>
                <a:effectLst/>
                <a:latin typeface="-webkit-standard"/>
              </a:rPr>
              <a:t>those who create malware frequently use existing pieces of code from other malware or sources rather than writing new code from scratch </a:t>
            </a:r>
          </a:p>
          <a:p>
            <a:pPr algn="l"/>
            <a:endParaRPr lang="en-GB" b="0" i="0" u="none" strike="noStrike" dirty="0">
              <a:solidFill>
                <a:srgbClr val="000000"/>
              </a:solidFill>
              <a:effectLst/>
            </a:endParaRPr>
          </a:p>
          <a:p>
            <a:pPr algn="l"/>
            <a:r>
              <a:rPr lang="en-GB" b="0" i="1" u="none" strike="noStrike" dirty="0">
                <a:solidFill>
                  <a:srgbClr val="000000"/>
                </a:solidFill>
                <a:effectLst/>
              </a:rPr>
              <a:t>So In this project, I aim to address this challenge of sandbox evasion and advantage of code reuse </a:t>
            </a:r>
          </a:p>
          <a:p>
            <a:pPr algn="l"/>
            <a:endParaRPr lang="en-GB" b="0" i="1" u="none" strike="noStrike" dirty="0">
              <a:solidFill>
                <a:srgbClr val="000000"/>
              </a:solidFill>
              <a:effectLst/>
            </a:endParaRPr>
          </a:p>
          <a:p>
            <a:pPr algn="l"/>
            <a:endParaRPr lang="en-GB" b="0" i="0" u="none" strike="noStrike" dirty="0">
              <a:solidFill>
                <a:srgbClr val="000000"/>
              </a:solidFill>
              <a:effectLst/>
            </a:endParaRPr>
          </a:p>
          <a:p>
            <a:endParaRPr lang="en-GB" dirty="0"/>
          </a:p>
        </p:txBody>
      </p:sp>
      <p:sp>
        <p:nvSpPr>
          <p:cNvPr id="4" name="Slide Number Placeholder 3"/>
          <p:cNvSpPr>
            <a:spLocks noGrp="1"/>
          </p:cNvSpPr>
          <p:nvPr>
            <p:ph type="sldNum" sz="quarter" idx="5"/>
          </p:nvPr>
        </p:nvSpPr>
        <p:spPr/>
        <p:txBody>
          <a:bodyPr/>
          <a:lstStyle/>
          <a:p>
            <a:fld id="{6C0B8AC8-E212-48B2-9917-7448FC83DD17}" type="slidenum">
              <a:rPr lang="en-US" smtClean="0"/>
              <a:t>27</a:t>
            </a:fld>
            <a:endParaRPr lang="en-US"/>
          </a:p>
        </p:txBody>
      </p:sp>
    </p:spTree>
    <p:extLst>
      <p:ext uri="{BB962C8B-B14F-4D97-AF65-F5344CB8AC3E}">
        <p14:creationId xmlns:p14="http://schemas.microsoft.com/office/powerpoint/2010/main" val="346823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1" u="none" strike="noStrike" dirty="0">
              <a:solidFill>
                <a:srgbClr val="000000"/>
              </a:solidFill>
              <a:effectLst/>
            </a:endParaRPr>
          </a:p>
          <a:p>
            <a:pPr algn="l"/>
            <a:endParaRPr lang="en-GB" b="0" i="1" u="none" strike="noStrike" dirty="0">
              <a:solidFill>
                <a:srgbClr val="000000"/>
              </a:solidFill>
              <a:effectLst/>
            </a:endParaRPr>
          </a:p>
          <a:p>
            <a:pPr algn="l"/>
            <a:r>
              <a:rPr lang="en-GB" b="0" i="1" u="none" strike="noStrike" dirty="0">
                <a:solidFill>
                  <a:srgbClr val="000000"/>
                </a:solidFill>
                <a:effectLst/>
              </a:rPr>
              <a:t>Given this context, the core question driving my research is: "How can a VAE-based generative model be utilized to both detect and generate sandbox evasion techniques employed by malware?”</a:t>
            </a:r>
          </a:p>
          <a:p>
            <a:pPr algn="l"/>
            <a:endParaRPr lang="en-GB" b="0" i="0" u="none" strike="noStrike" dirty="0">
              <a:solidFill>
                <a:srgbClr val="000000"/>
              </a:solidFill>
              <a:effectLst/>
            </a:endParaRPr>
          </a:p>
          <a:p>
            <a:pPr algn="l"/>
            <a:r>
              <a:rPr lang="en-GB" b="0" i="1" u="none" strike="noStrike" dirty="0">
                <a:solidFill>
                  <a:srgbClr val="000000"/>
                </a:solidFill>
                <a:effectLst/>
              </a:rPr>
              <a:t>This question underpins the innovative approach of my project, focusing on not just detection but also the proactive generation of potential evasion strategies.</a:t>
            </a:r>
            <a:endParaRPr lang="en-GB" b="0" i="0" u="none" strike="noStrike" dirty="0">
              <a:solidFill>
                <a:srgbClr val="000000"/>
              </a:solidFill>
              <a:effectLst/>
            </a:endParaRPr>
          </a:p>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28</a:t>
            </a:fld>
            <a:endParaRPr lang="en-US"/>
          </a:p>
        </p:txBody>
      </p:sp>
    </p:spTree>
    <p:extLst>
      <p:ext uri="{BB962C8B-B14F-4D97-AF65-F5344CB8AC3E}">
        <p14:creationId xmlns:p14="http://schemas.microsoft.com/office/powerpoint/2010/main" val="4092499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Most existing systems focus on identifying known evasion techniques only after they've been deployed in the wild. This leaves a significant gap on malware detection </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As the draft shows some of these recent research are able to detect malware evasion but not in a proactive manner , </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Some are </a:t>
            </a:r>
            <a:r>
              <a:rPr lang="en-GB" b="0" i="0" u="none" strike="noStrike" dirty="0" err="1">
                <a:solidFill>
                  <a:srgbClr val="000000"/>
                </a:solidFill>
                <a:effectLst/>
                <a:latin typeface="-webkit-standard"/>
              </a:rPr>
              <a:t>analyzing</a:t>
            </a:r>
            <a:r>
              <a:rPr lang="en-GB" b="0" i="0" u="none" strike="noStrike" dirty="0">
                <a:solidFill>
                  <a:srgbClr val="000000"/>
                </a:solidFill>
                <a:effectLst/>
                <a:latin typeface="-webkit-standard"/>
              </a:rPr>
              <a:t> without integrating with a sandbox so their analyses are </a:t>
            </a:r>
            <a:r>
              <a:rPr lang="en-GB" b="0" i="0" u="none" strike="noStrike" dirty="0" err="1">
                <a:solidFill>
                  <a:srgbClr val="000000"/>
                </a:solidFill>
                <a:effectLst/>
                <a:latin typeface="-webkit-standard"/>
              </a:rPr>
              <a:t>heavly</a:t>
            </a:r>
            <a:r>
              <a:rPr lang="en-GB" b="0" i="0" u="none" strike="noStrike" dirty="0">
                <a:solidFill>
                  <a:srgbClr val="000000"/>
                </a:solidFill>
                <a:effectLst/>
                <a:latin typeface="-webkit-standard"/>
              </a:rPr>
              <a:t> limited in a </a:t>
            </a:r>
            <a:r>
              <a:rPr lang="en-GB" b="0" i="0" u="none" strike="noStrike" dirty="0" err="1">
                <a:solidFill>
                  <a:srgbClr val="000000"/>
                </a:solidFill>
                <a:effectLst/>
                <a:latin typeface="-webkit-standard"/>
              </a:rPr>
              <a:t>dyanamic</a:t>
            </a:r>
            <a:r>
              <a:rPr lang="en-GB" b="0" i="0" u="none" strike="noStrike" dirty="0">
                <a:solidFill>
                  <a:srgbClr val="000000"/>
                </a:solidFill>
                <a:effectLst/>
                <a:latin typeface="-webkit-standard"/>
              </a:rPr>
              <a:t> level</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And our proposed approach will </a:t>
            </a:r>
            <a:r>
              <a:rPr lang="en-GB" b="0" i="0" u="none" strike="noStrike" dirty="0" err="1">
                <a:solidFill>
                  <a:srgbClr val="000000"/>
                </a:solidFill>
                <a:effectLst/>
                <a:latin typeface="-webkit-standard"/>
              </a:rPr>
              <a:t>brige</a:t>
            </a:r>
            <a:r>
              <a:rPr lang="en-GB" b="0" i="0" u="none" strike="noStrike" dirty="0">
                <a:solidFill>
                  <a:srgbClr val="000000"/>
                </a:solidFill>
                <a:effectLst/>
                <a:latin typeface="-webkit-standard"/>
              </a:rPr>
              <a:t> those gaps by covering all these areas</a:t>
            </a:r>
          </a:p>
          <a:p>
            <a:endParaRPr lang="en-GB" dirty="0"/>
          </a:p>
        </p:txBody>
      </p:sp>
      <p:sp>
        <p:nvSpPr>
          <p:cNvPr id="4" name="Slide Number Placeholder 3"/>
          <p:cNvSpPr>
            <a:spLocks noGrp="1"/>
          </p:cNvSpPr>
          <p:nvPr>
            <p:ph type="sldNum" sz="quarter" idx="5"/>
          </p:nvPr>
        </p:nvSpPr>
        <p:spPr/>
        <p:txBody>
          <a:bodyPr/>
          <a:lstStyle/>
          <a:p>
            <a:fld id="{6C0B8AC8-E212-48B2-9917-7448FC83DD17}" type="slidenum">
              <a:rPr lang="en-US" smtClean="0"/>
              <a:t>29</a:t>
            </a:fld>
            <a:endParaRPr lang="en-US"/>
          </a:p>
        </p:txBody>
      </p:sp>
    </p:spTree>
    <p:extLst>
      <p:ext uri="{BB962C8B-B14F-4D97-AF65-F5344CB8AC3E}">
        <p14:creationId xmlns:p14="http://schemas.microsoft.com/office/powerpoint/2010/main" val="381308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1" u="none" strike="noStrike" dirty="0">
                <a:solidFill>
                  <a:srgbClr val="000000"/>
                </a:solidFill>
                <a:effectLst/>
              </a:rPr>
              <a:t>To tackle this challenge, I’ve outlined several sub objectives based on the main:</a:t>
            </a:r>
          </a:p>
          <a:p>
            <a:pPr algn="l"/>
            <a:endParaRPr lang="en-GB" b="0" i="0" u="none" strike="noStrike" dirty="0">
              <a:solidFill>
                <a:srgbClr val="000000"/>
              </a:solidFill>
              <a:effectLst/>
            </a:endParaRPr>
          </a:p>
          <a:p>
            <a:pPr algn="l">
              <a:buFont typeface="+mj-lt"/>
              <a:buAutoNum type="arabicPeriod"/>
            </a:pPr>
            <a:r>
              <a:rPr lang="en-GB" b="0" i="1" u="none" strike="noStrike" dirty="0">
                <a:solidFill>
                  <a:srgbClr val="000000"/>
                </a:solidFill>
                <a:effectLst/>
              </a:rPr>
              <a:t>So as the specific </a:t>
            </a:r>
            <a:r>
              <a:rPr lang="en-GB" b="0" i="1" u="none" strike="noStrike" dirty="0" err="1">
                <a:solidFill>
                  <a:srgbClr val="000000"/>
                </a:solidFill>
                <a:effectLst/>
              </a:rPr>
              <a:t>aobjective</a:t>
            </a:r>
            <a:r>
              <a:rPr lang="en-GB" b="0" i="1" u="none" strike="noStrike" dirty="0">
                <a:solidFill>
                  <a:srgbClr val="000000"/>
                </a:solidFill>
                <a:effectLst/>
              </a:rPr>
              <a:t>  I aim to develop a VAE-based generative model that can </a:t>
            </a:r>
            <a:r>
              <a:rPr lang="en-GB" b="0" i="1" u="none" strike="noStrike" dirty="0" err="1">
                <a:solidFill>
                  <a:srgbClr val="000000"/>
                </a:solidFill>
                <a:effectLst/>
              </a:rPr>
              <a:t>analyze</a:t>
            </a:r>
            <a:r>
              <a:rPr lang="en-GB" b="0" i="1" u="none" strike="noStrike" dirty="0">
                <a:solidFill>
                  <a:srgbClr val="000000"/>
                </a:solidFill>
                <a:effectLst/>
              </a:rPr>
              <a:t> and detect sandbox evasion techniques. And generate potential evasion strategies</a:t>
            </a:r>
          </a:p>
          <a:p>
            <a:pPr algn="l">
              <a:buFont typeface="+mj-lt"/>
              <a:buAutoNum type="arabicPeriod"/>
            </a:pPr>
            <a:endParaRPr lang="en-GB" b="0" i="0" u="none" strike="noStrike" dirty="0">
              <a:solidFill>
                <a:srgbClr val="000000"/>
              </a:solidFill>
              <a:effectLst/>
            </a:endParaRPr>
          </a:p>
          <a:p>
            <a:pPr algn="l">
              <a:buFont typeface="+mj-lt"/>
              <a:buAutoNum type="arabicPeriod"/>
            </a:pPr>
            <a:r>
              <a:rPr lang="en-GB" b="0" i="0" u="none" strike="noStrike" dirty="0">
                <a:solidFill>
                  <a:srgbClr val="000000"/>
                </a:solidFill>
                <a:effectLst/>
              </a:rPr>
              <a:t>And to brake down this </a:t>
            </a:r>
          </a:p>
          <a:p>
            <a:pPr algn="l">
              <a:buFont typeface="+mj-lt"/>
              <a:buAutoNum type="arabicPeriod"/>
            </a:pPr>
            <a:endParaRPr lang="en-GB" b="0" i="0" u="none" strike="noStrike" dirty="0">
              <a:solidFill>
                <a:srgbClr val="000000"/>
              </a:solidFill>
              <a:effectLst/>
            </a:endParaRPr>
          </a:p>
          <a:p>
            <a:pPr algn="l">
              <a:buFont typeface="+mj-lt"/>
              <a:buAutoNum type="arabicPeriod"/>
            </a:pPr>
            <a:r>
              <a:rPr lang="en-GB" b="0" i="1" u="none" strike="noStrike" dirty="0">
                <a:solidFill>
                  <a:srgbClr val="000000"/>
                </a:solidFill>
                <a:effectLst/>
              </a:rPr>
              <a:t>,First I will collect and preprocess a comprehensive dataset of known sandbox evasion techniques and malware </a:t>
            </a:r>
            <a:r>
              <a:rPr lang="en-GB" b="0" i="1" u="none" strike="noStrike" dirty="0" err="1">
                <a:solidFill>
                  <a:srgbClr val="000000"/>
                </a:solidFill>
                <a:effectLst/>
              </a:rPr>
              <a:t>behavior</a:t>
            </a:r>
            <a:r>
              <a:rPr lang="en-GB" b="0" i="1" u="none" strike="noStrike" dirty="0">
                <a:solidFill>
                  <a:srgbClr val="000000"/>
                </a:solidFill>
                <a:effectLst/>
              </a:rPr>
              <a:t> patterns.</a:t>
            </a:r>
          </a:p>
          <a:p>
            <a:pPr algn="l">
              <a:buFont typeface="+mj-lt"/>
              <a:buAutoNum type="arabicPeriod"/>
            </a:pPr>
            <a:endParaRPr lang="en-GB" b="0" i="0" u="none" strike="noStrike" dirty="0">
              <a:solidFill>
                <a:srgbClr val="000000"/>
              </a:solidFill>
              <a:effectLst/>
            </a:endParaRPr>
          </a:p>
          <a:p>
            <a:pPr algn="l">
              <a:buFont typeface="+mj-lt"/>
              <a:buAutoNum type="arabicPeriod"/>
            </a:pPr>
            <a:r>
              <a:rPr lang="en-GB" b="0" i="1" u="none" strike="noStrike" dirty="0">
                <a:solidFill>
                  <a:srgbClr val="000000"/>
                </a:solidFill>
                <a:effectLst/>
              </a:rPr>
              <a:t>Next, I will design and train the VAE model to detect  </a:t>
            </a:r>
            <a:r>
              <a:rPr lang="en-GB" sz="1200" b="0" i="0" u="none" strike="noStrike" dirty="0">
                <a:solidFill>
                  <a:srgbClr val="000000"/>
                </a:solidFill>
                <a:effectLst/>
                <a:latin typeface="-webkit-standard"/>
              </a:rPr>
              <a:t>high reconstruction errors indicative of the evasion technique of a malware sample</a:t>
            </a:r>
          </a:p>
          <a:p>
            <a:pPr algn="l">
              <a:buFont typeface="+mj-lt"/>
              <a:buAutoNum type="arabicPeriod"/>
            </a:pPr>
            <a:endParaRPr lang="en-GB" sz="1200" b="0" i="0" u="none" strike="noStrike" dirty="0">
              <a:solidFill>
                <a:srgbClr val="000000"/>
              </a:solidFill>
              <a:effectLst/>
              <a:latin typeface="-webkit-standard"/>
            </a:endParaRPr>
          </a:p>
          <a:p>
            <a:pPr algn="l">
              <a:buFont typeface="+mj-lt"/>
              <a:buAutoNum type="arabicPeriod"/>
            </a:pPr>
            <a:r>
              <a:rPr lang="en-GB" sz="1200" b="0" i="0" u="none" strike="noStrike" dirty="0">
                <a:solidFill>
                  <a:srgbClr val="000000"/>
                </a:solidFill>
                <a:effectLst/>
                <a:latin typeface="-webkit-standard"/>
              </a:rPr>
              <a:t>Then  I will </a:t>
            </a:r>
            <a:r>
              <a:rPr lang="en-GB" sz="1200" dirty="0">
                <a:solidFill>
                  <a:srgbClr val="000000"/>
                </a:solidFill>
                <a:latin typeface="-webkit-standard"/>
              </a:rPr>
              <a:t>S</a:t>
            </a:r>
            <a:r>
              <a:rPr lang="en-GB" sz="1200" b="0" i="0" u="none" strike="noStrike" dirty="0">
                <a:solidFill>
                  <a:srgbClr val="000000"/>
                </a:solidFill>
                <a:effectLst/>
                <a:latin typeface="-webkit-standard"/>
              </a:rPr>
              <a:t>ample from the latent space to generate new, potential evasion techniques</a:t>
            </a:r>
            <a:endParaRPr lang="en-GB" b="0" i="1" u="none" strike="noStrike" dirty="0">
              <a:solidFill>
                <a:srgbClr val="000000"/>
              </a:solidFill>
              <a:effectLst/>
            </a:endParaRPr>
          </a:p>
          <a:p>
            <a:pPr algn="l">
              <a:buFont typeface="+mj-lt"/>
              <a:buAutoNum type="arabicPeriod"/>
            </a:pPr>
            <a:endParaRPr lang="en-GB" b="0" i="1" u="none" strike="noStrike" dirty="0">
              <a:solidFill>
                <a:srgbClr val="000000"/>
              </a:solidFill>
              <a:effectLst/>
            </a:endParaRPr>
          </a:p>
          <a:p>
            <a:pPr algn="l">
              <a:buFont typeface="+mj-lt"/>
              <a:buAutoNum type="arabicPeriod"/>
            </a:pPr>
            <a:r>
              <a:rPr lang="en-GB" b="0" i="1" u="none" strike="noStrike" dirty="0">
                <a:solidFill>
                  <a:srgbClr val="000000"/>
                </a:solidFill>
                <a:effectLst/>
              </a:rPr>
              <a:t>Finally, I’ll evaluate the model’s performance in terms of detection accuracy and generation quality.</a:t>
            </a:r>
            <a:endParaRPr lang="en-GB" b="0" i="0" u="none" strike="noStrike" dirty="0">
              <a:solidFill>
                <a:srgbClr val="000000"/>
              </a:solidFill>
              <a:effectLst/>
            </a:endParaRPr>
          </a:p>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30</a:t>
            </a:fld>
            <a:endParaRPr lang="en-US"/>
          </a:p>
        </p:txBody>
      </p:sp>
    </p:spTree>
    <p:extLst>
      <p:ext uri="{BB962C8B-B14F-4D97-AF65-F5344CB8AC3E}">
        <p14:creationId xmlns:p14="http://schemas.microsoft.com/office/powerpoint/2010/main" val="62779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a:p>
            <a:endParaRPr lang="en-LK" dirty="0"/>
          </a:p>
          <a:p>
            <a:r>
              <a:rPr lang="en-GB" b="0" i="0" u="none" strike="noStrike" dirty="0">
                <a:solidFill>
                  <a:srgbClr val="000000"/>
                </a:solidFill>
                <a:effectLst/>
                <a:latin typeface="-webkit-standard"/>
              </a:rPr>
              <a:t>Here’s a high-level overview of the system architecture. At the heart of the system is the VAE model, which integrates with a sandbox environment like Cuckoo Sandbox.</a:t>
            </a:r>
          </a:p>
          <a:p>
            <a:endParaRPr lang="en-GB" b="0" i="0" u="none" strike="noStrike" dirty="0">
              <a:solidFill>
                <a:srgbClr val="000000"/>
              </a:solidFill>
              <a:effectLst/>
              <a:latin typeface="-webkit-standard"/>
            </a:endParaRPr>
          </a:p>
          <a:p>
            <a:endParaRPr lang="en-GB" b="0" i="0" u="none" strike="noStrike" dirty="0">
              <a:solidFill>
                <a:srgbClr val="000000"/>
              </a:solidFill>
              <a:effectLst/>
              <a:latin typeface="-webkit-standard"/>
            </a:endParaRPr>
          </a:p>
          <a:p>
            <a:r>
              <a:rPr lang="en-GB" sz="1200" dirty="0">
                <a:effectLst/>
                <a:latin typeface="NimbusRomNo9L"/>
              </a:rPr>
              <a:t>The data collected by the system</a:t>
            </a:r>
            <a:endParaRPr lang="en-GB" sz="1200" b="0" i="0" u="none" strike="noStrike" dirty="0">
              <a:solidFill>
                <a:srgbClr val="000000"/>
              </a:solidFill>
              <a:effectLst/>
              <a:latin typeface="-webkit-standard"/>
            </a:endParaRPr>
          </a:p>
          <a:p>
            <a:endParaRPr lang="en-GB" b="0" i="0" u="none" strike="noStrike" dirty="0">
              <a:solidFill>
                <a:srgbClr val="000000"/>
              </a:solidFill>
              <a:effectLst/>
              <a:latin typeface="-webkit-standard"/>
            </a:endParaRPr>
          </a:p>
          <a:p>
            <a:endParaRPr lang="en-GB" b="0" i="0" u="none" strike="noStrike" dirty="0">
              <a:solidFill>
                <a:srgbClr val="000000"/>
              </a:solidFill>
              <a:effectLst/>
              <a:latin typeface="-webkit-standar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NimbusRomNo9L"/>
              </a:rPr>
              <a:t>Dynamic malware analysis consists of running a suspicious application inside a controlled and instrumented environment to observe and collect different aspects of the program </a:t>
            </a:r>
            <a:r>
              <a:rPr lang="en-GB" sz="1200" dirty="0" err="1">
                <a:effectLst/>
                <a:latin typeface="NimbusRomNo9L"/>
              </a:rPr>
              <a:t>behavior</a:t>
            </a:r>
            <a:r>
              <a:rPr lang="en-GB" sz="1200" dirty="0">
                <a:effectLst/>
                <a:latin typeface="NimbusRomNo9L"/>
              </a:rPr>
              <a:t>. The data collected by the system can then be used to look for evidence of malicious </a:t>
            </a:r>
            <a:r>
              <a:rPr lang="en-GB" sz="1200" dirty="0" err="1">
                <a:effectLst/>
                <a:latin typeface="NimbusRomNo9L"/>
              </a:rPr>
              <a:t>behavior</a:t>
            </a:r>
            <a:r>
              <a:rPr lang="en-GB" sz="1200" dirty="0">
                <a:effectLst/>
                <a:latin typeface="NimbusRomNo9L"/>
              </a:rPr>
              <a:t>, extract artifacts and indicators of compromise, or classify the sample in a particular class or malware family. </a:t>
            </a:r>
            <a:endParaRPr lang="en-GB" dirty="0"/>
          </a:p>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31</a:t>
            </a:fld>
            <a:endParaRPr lang="en-US"/>
          </a:p>
        </p:txBody>
      </p:sp>
    </p:spTree>
    <p:extLst>
      <p:ext uri="{BB962C8B-B14F-4D97-AF65-F5344CB8AC3E}">
        <p14:creationId xmlns:p14="http://schemas.microsoft.com/office/powerpoint/2010/main" val="469924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solidFill>
                  <a:srgbClr val="000000"/>
                </a:solidFill>
                <a:effectLst/>
              </a:rPr>
              <a:t>Accuracy: 0.75 (75%)</a:t>
            </a:r>
          </a:p>
          <a:p>
            <a:pPr algn="l">
              <a:buFont typeface="Arial" panose="020B0604020202020204" pitchFamily="34" charset="0"/>
              <a:buChar char="•"/>
            </a:pPr>
            <a:r>
              <a:rPr lang="en-GB" b="1" i="0" u="none" strike="noStrike" dirty="0">
                <a:solidFill>
                  <a:srgbClr val="000000"/>
                </a:solidFill>
                <a:effectLst/>
              </a:rPr>
              <a:t>Definition</a:t>
            </a:r>
            <a:r>
              <a:rPr lang="en-GB" b="0" i="0" u="none" strike="noStrike" dirty="0">
                <a:solidFill>
                  <a:srgbClr val="000000"/>
                </a:solidFill>
                <a:effectLst/>
              </a:rPr>
              <a:t>: The proportion of correctly classified samples (both benign and malicious) out of the total samples.</a:t>
            </a:r>
          </a:p>
          <a:p>
            <a:pPr algn="l"/>
            <a:r>
              <a:rPr lang="en-LK" dirty="0"/>
              <a:t/>
            </a:r>
            <a:br>
              <a:rPr lang="en-LK" dirty="0"/>
            </a:br>
            <a:r>
              <a:rPr lang="en-LK" dirty="0"/>
              <a:t/>
            </a:r>
            <a:br>
              <a:rPr lang="en-LK" dirty="0"/>
            </a:br>
            <a:r>
              <a:rPr lang="en-GB" b="1" i="0" u="none" strike="noStrike" dirty="0">
                <a:solidFill>
                  <a:srgbClr val="000000"/>
                </a:solidFill>
                <a:effectLst/>
              </a:rPr>
              <a:t>Precision: 0.90 (90%)</a:t>
            </a:r>
          </a:p>
          <a:p>
            <a:pPr algn="l">
              <a:buFont typeface="Arial" panose="020B0604020202020204" pitchFamily="34" charset="0"/>
              <a:buChar char="•"/>
            </a:pPr>
            <a:r>
              <a:rPr lang="en-GB" b="1" i="0" u="none" strike="noStrike" dirty="0">
                <a:solidFill>
                  <a:srgbClr val="000000"/>
                </a:solidFill>
                <a:effectLst/>
              </a:rPr>
              <a:t>Definition</a:t>
            </a:r>
            <a:r>
              <a:rPr lang="en-GB" b="0" i="0" u="none" strike="noStrike" dirty="0">
                <a:solidFill>
                  <a:srgbClr val="000000"/>
                </a:solidFill>
                <a:effectLst/>
              </a:rPr>
              <a:t>: The proportion of sequences classified as malicious (or evasive) that are actually malicious.</a:t>
            </a:r>
          </a:p>
          <a:p>
            <a:pPr algn="l"/>
            <a:r>
              <a:rPr lang="en-LK" dirty="0"/>
              <a:t/>
            </a:r>
            <a:br>
              <a:rPr lang="en-LK" dirty="0"/>
            </a:br>
            <a:r>
              <a:rPr lang="en-LK" dirty="0"/>
              <a:t/>
            </a:r>
            <a:br>
              <a:rPr lang="en-LK" dirty="0"/>
            </a:br>
            <a:r>
              <a:rPr lang="en-GB" b="1" i="0" u="none" strike="noStrike" dirty="0">
                <a:solidFill>
                  <a:srgbClr val="000000"/>
                </a:solidFill>
                <a:effectLst/>
              </a:rPr>
              <a:t>Recall: 0.78 (78%)</a:t>
            </a:r>
          </a:p>
          <a:p>
            <a:pPr algn="l">
              <a:buFont typeface="Arial" panose="020B0604020202020204" pitchFamily="34" charset="0"/>
              <a:buChar char="•"/>
            </a:pPr>
            <a:r>
              <a:rPr lang="en-GB" b="1" i="0" u="none" strike="noStrike" dirty="0">
                <a:solidFill>
                  <a:srgbClr val="000000"/>
                </a:solidFill>
                <a:effectLst/>
              </a:rPr>
              <a:t>Definition</a:t>
            </a:r>
            <a:r>
              <a:rPr lang="en-GB" b="0" i="0" u="none" strike="noStrike" dirty="0">
                <a:solidFill>
                  <a:srgbClr val="000000"/>
                </a:solidFill>
                <a:effectLst/>
              </a:rPr>
              <a:t>: The proportion of actual malicious sequences that the model correctly identified.</a:t>
            </a:r>
          </a:p>
          <a:p>
            <a:pPr algn="l"/>
            <a:r>
              <a:rPr lang="en-LK" dirty="0"/>
              <a:t/>
            </a:r>
            <a:br>
              <a:rPr lang="en-LK" dirty="0"/>
            </a:br>
            <a:r>
              <a:rPr lang="en-LK" dirty="0"/>
              <a:t/>
            </a:r>
            <a:br>
              <a:rPr lang="en-LK" dirty="0"/>
            </a:br>
            <a:r>
              <a:rPr lang="en-GB" b="1" i="0" u="none" strike="noStrike" dirty="0">
                <a:solidFill>
                  <a:srgbClr val="000000"/>
                </a:solidFill>
                <a:effectLst/>
              </a:rPr>
              <a:t>Recall: 0.78 (78%)</a:t>
            </a:r>
          </a:p>
          <a:p>
            <a:pPr algn="l">
              <a:buFont typeface="Arial" panose="020B0604020202020204" pitchFamily="34" charset="0"/>
              <a:buChar char="•"/>
            </a:pPr>
            <a:r>
              <a:rPr lang="en-GB" b="1" i="0" u="none" strike="noStrike" dirty="0">
                <a:solidFill>
                  <a:srgbClr val="000000"/>
                </a:solidFill>
                <a:effectLst/>
              </a:rPr>
              <a:t>Definition</a:t>
            </a:r>
            <a:r>
              <a:rPr lang="en-GB" b="0" i="0" u="none" strike="noStrike" dirty="0">
                <a:solidFill>
                  <a:srgbClr val="000000"/>
                </a:solidFill>
                <a:effectLst/>
              </a:rPr>
              <a:t>: The proportion of actual malicious sequences that the model correctly identified.</a:t>
            </a:r>
          </a:p>
          <a:p>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37</a:t>
            </a:fld>
            <a:endParaRPr lang="en-US"/>
          </a:p>
        </p:txBody>
      </p:sp>
    </p:spTree>
    <p:extLst>
      <p:ext uri="{BB962C8B-B14F-4D97-AF65-F5344CB8AC3E}">
        <p14:creationId xmlns:p14="http://schemas.microsoft.com/office/powerpoint/2010/main" val="256636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LK" dirty="0"/>
              <a:t>nd this is a chart of how </a:t>
            </a:r>
            <a:r>
              <a:rPr lang="en-GB" dirty="0"/>
              <a:t>I</a:t>
            </a:r>
            <a:r>
              <a:rPr lang="en-LK" dirty="0"/>
              <a:t> estimate the. </a:t>
            </a:r>
            <a:r>
              <a:rPr lang="en-GB" dirty="0"/>
              <a:t>T</a:t>
            </a:r>
            <a:r>
              <a:rPr lang="en-LK" dirty="0"/>
              <a:t>ime for </a:t>
            </a:r>
            <a:r>
              <a:rPr lang="en-LK"/>
              <a:t>this project </a:t>
            </a:r>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40</a:t>
            </a:fld>
            <a:endParaRPr lang="en-US"/>
          </a:p>
        </p:txBody>
      </p:sp>
    </p:spTree>
    <p:extLst>
      <p:ext uri="{BB962C8B-B14F-4D97-AF65-F5344CB8AC3E}">
        <p14:creationId xmlns:p14="http://schemas.microsoft.com/office/powerpoint/2010/main" val="854972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The references listed here provide the foundation for the project’</a:t>
            </a:r>
            <a:endParaRPr lang="en-LK" dirty="0"/>
          </a:p>
        </p:txBody>
      </p:sp>
      <p:sp>
        <p:nvSpPr>
          <p:cNvPr id="4" name="Slide Number Placeholder 3"/>
          <p:cNvSpPr>
            <a:spLocks noGrp="1"/>
          </p:cNvSpPr>
          <p:nvPr>
            <p:ph type="sldNum" sz="quarter" idx="5"/>
          </p:nvPr>
        </p:nvSpPr>
        <p:spPr/>
        <p:txBody>
          <a:bodyPr/>
          <a:lstStyle/>
          <a:p>
            <a:fld id="{6C0B8AC8-E212-48B2-9917-7448FC83DD17}" type="slidenum">
              <a:rPr lang="en-US" smtClean="0"/>
              <a:t>41</a:t>
            </a:fld>
            <a:endParaRPr lang="en-US"/>
          </a:p>
        </p:txBody>
      </p:sp>
    </p:spTree>
    <p:extLst>
      <p:ext uri="{BB962C8B-B14F-4D97-AF65-F5344CB8AC3E}">
        <p14:creationId xmlns:p14="http://schemas.microsoft.com/office/powerpoint/2010/main" val="404649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12/8/2024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arxiv.org/abs/2203.12980"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914400" y="2138362"/>
            <a:ext cx="10363200" cy="1470025"/>
          </a:xfrm>
        </p:spPr>
        <p:txBody>
          <a:bodyPr>
            <a:normAutofit fontScale="90000"/>
          </a:bodyPr>
          <a:lstStyle/>
          <a:p>
            <a:r>
              <a:rPr lang="en-GB" dirty="0">
                <a:solidFill>
                  <a:srgbClr val="000000"/>
                </a:solidFill>
                <a:effectLst/>
                <a:latin typeface="Helvetica" pitchFamily="2" charset="0"/>
              </a:rPr>
              <a:t>Agent-based intelligent sandbox design to deceive and </a:t>
            </a:r>
            <a:r>
              <a:rPr lang="en-GB" dirty="0" err="1">
                <a:solidFill>
                  <a:srgbClr val="000000"/>
                </a:solidFill>
                <a:effectLst/>
                <a:latin typeface="Helvetica" pitchFamily="2" charset="0"/>
              </a:rPr>
              <a:t>analyze</a:t>
            </a:r>
            <a:r>
              <a:rPr lang="en-GB" dirty="0">
                <a:solidFill>
                  <a:srgbClr val="000000"/>
                </a:solidFill>
                <a:effectLst/>
                <a:latin typeface="Helvetica" pitchFamily="2" charset="0"/>
              </a:rPr>
              <a:t> sophisticated malware</a:t>
            </a:r>
            <a:br>
              <a:rPr lang="en-GB" dirty="0">
                <a:solidFill>
                  <a:srgbClr val="000000"/>
                </a:solidFill>
                <a:effectLst/>
                <a:latin typeface="Helvetica" pitchFamily="2" charset="0"/>
              </a:rPr>
            </a:br>
            <a:endParaRPr lang="en-US" dirty="0"/>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828800" y="3984625"/>
            <a:ext cx="8534400" cy="554360"/>
          </a:xfrm>
        </p:spPr>
        <p:txBody>
          <a:bodyPr>
            <a:normAutofit lnSpcReduction="10000"/>
          </a:bodyPr>
          <a:lstStyle/>
          <a:p>
            <a:r>
              <a:rPr lang="en-US" dirty="0"/>
              <a:t>24-25J-025</a:t>
            </a:r>
          </a:p>
        </p:txBody>
      </p:sp>
    </p:spTree>
    <p:extLst>
      <p:ext uri="{BB962C8B-B14F-4D97-AF65-F5344CB8AC3E}">
        <p14:creationId xmlns:p14="http://schemas.microsoft.com/office/powerpoint/2010/main" val="83988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Cont. (For Each Episode Total Reward Calculation)</a:t>
            </a:r>
          </a:p>
        </p:txBody>
      </p:sp>
      <p:sp>
        <p:nvSpPr>
          <p:cNvPr id="3" name="Content Placeholder 2"/>
          <p:cNvSpPr>
            <a:spLocks noGrp="1"/>
          </p:cNvSpPr>
          <p:nvPr>
            <p:ph idx="1"/>
          </p:nvPr>
        </p:nvSpPr>
        <p:spPr>
          <a:xfrm>
            <a:off x="515983" y="1512116"/>
            <a:ext cx="10515600" cy="4351338"/>
          </a:xfrm>
        </p:spPr>
        <p:txBody>
          <a:bodyPr>
            <a:normAutofit/>
          </a:bodyPr>
          <a:lstStyle/>
          <a:p>
            <a:endParaRPr lang="en-US" dirty="0"/>
          </a:p>
          <a:p>
            <a:pPr marL="0" indent="0">
              <a:buNone/>
            </a:pP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12" y="1293575"/>
            <a:ext cx="4762913" cy="44276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5597" y="1605596"/>
            <a:ext cx="2834886" cy="3803561"/>
          </a:xfrm>
          <a:prstGeom prst="rect">
            <a:avLst/>
          </a:prstGeom>
        </p:spPr>
      </p:pic>
      <p:cxnSp>
        <p:nvCxnSpPr>
          <p:cNvPr id="9" name="Straight Arrow Connector 8"/>
          <p:cNvCxnSpPr/>
          <p:nvPr/>
        </p:nvCxnSpPr>
        <p:spPr>
          <a:xfrm flipV="1">
            <a:off x="5939246" y="3570514"/>
            <a:ext cx="1053738" cy="87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9F080-0780-4554-8055-A289E0D4EDA8}"/>
              </a:ext>
            </a:extLst>
          </p:cNvPr>
          <p:cNvSpPr/>
          <p:nvPr/>
        </p:nvSpPr>
        <p:spPr>
          <a:xfrm>
            <a:off x="2738617" y="64578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1597581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dirty="0"/>
              <a:t>Malware Upload and Modification</a:t>
            </a:r>
          </a:p>
        </p:txBody>
      </p:sp>
      <p:sp>
        <p:nvSpPr>
          <p:cNvPr id="3" name="Content Placeholder 2"/>
          <p:cNvSpPr>
            <a:spLocks noGrp="1"/>
          </p:cNvSpPr>
          <p:nvPr>
            <p:ph idx="1"/>
          </p:nvPr>
        </p:nvSpPr>
        <p:spPr>
          <a:xfrm>
            <a:off x="515983" y="1512116"/>
            <a:ext cx="10515600" cy="4351338"/>
          </a:xfrm>
        </p:spPr>
        <p:txBody>
          <a:bodyPr>
            <a:normAutofit/>
          </a:bodyPr>
          <a:lstStyle/>
          <a:p>
            <a:endParaRPr lang="en-US" dirty="0"/>
          </a:p>
          <a:p>
            <a:pPr marL="0" indent="0">
              <a:buNone/>
            </a:pPr>
            <a:endParaRPr lang="en-US" dirty="0"/>
          </a:p>
        </p:txBody>
      </p:sp>
      <p:cxnSp>
        <p:nvCxnSpPr>
          <p:cNvPr id="9" name="Straight Arrow Connector 8"/>
          <p:cNvCxnSpPr/>
          <p:nvPr/>
        </p:nvCxnSpPr>
        <p:spPr>
          <a:xfrm flipV="1">
            <a:off x="5855788" y="3687785"/>
            <a:ext cx="582024" cy="87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04" y="963861"/>
            <a:ext cx="5524979" cy="546526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812" y="1096962"/>
            <a:ext cx="5438030" cy="5220152"/>
          </a:xfrm>
          <a:prstGeom prst="rect">
            <a:avLst/>
          </a:prstGeom>
        </p:spPr>
      </p:pic>
      <p:sp>
        <p:nvSpPr>
          <p:cNvPr id="12" name="Rectangle 11">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3456891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Modified Malware Cuckoo Evasion (One Successful Example)</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075" y="1841267"/>
            <a:ext cx="10515600" cy="1465182"/>
          </a:xfrm>
          <a:ln>
            <a:solidFill>
              <a:schemeClr val="tx1"/>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417" y="4144508"/>
            <a:ext cx="10464258" cy="1510307"/>
          </a:xfrm>
          <a:prstGeom prst="rect">
            <a:avLst/>
          </a:prstGeom>
          <a:ln>
            <a:solidFill>
              <a:schemeClr val="tx1"/>
            </a:solidFill>
          </a:ln>
        </p:spPr>
      </p:pic>
      <p:cxnSp>
        <p:nvCxnSpPr>
          <p:cNvPr id="8" name="Straight Arrow Connector 7"/>
          <p:cNvCxnSpPr/>
          <p:nvPr/>
        </p:nvCxnSpPr>
        <p:spPr>
          <a:xfrm>
            <a:off x="6217875" y="3439886"/>
            <a:ext cx="0" cy="5747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120970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Next Step</a:t>
            </a:r>
            <a:br>
              <a:rPr lang="en-US" dirty="0"/>
            </a:br>
            <a:endParaRPr lang="en-US" dirty="0"/>
          </a:p>
        </p:txBody>
      </p:sp>
      <p:sp>
        <p:nvSpPr>
          <p:cNvPr id="3" name="Content Placeholder 2"/>
          <p:cNvSpPr>
            <a:spLocks noGrp="1"/>
          </p:cNvSpPr>
          <p:nvPr>
            <p:ph idx="1"/>
          </p:nvPr>
        </p:nvSpPr>
        <p:spPr>
          <a:xfrm>
            <a:off x="664029" y="1163774"/>
            <a:ext cx="10515600" cy="4351338"/>
          </a:xfrm>
        </p:spPr>
        <p:txBody>
          <a:bodyPr>
            <a:normAutofit fontScale="77500" lnSpcReduction="20000"/>
          </a:bodyPr>
          <a:lstStyle/>
          <a:p>
            <a:endParaRPr lang="en-US" dirty="0"/>
          </a:p>
          <a:p>
            <a:r>
              <a:rPr lang="en-US" dirty="0"/>
              <a:t>Develop the Hybrid Environment with agent plant in the cuckoo sandbox (Still RL Agent working in custom development environment –</a:t>
            </a:r>
            <a:r>
              <a:rPr lang="en-US" dirty="0" err="1"/>
              <a:t>OpenAI</a:t>
            </a:r>
            <a:r>
              <a:rPr lang="en-US" dirty="0"/>
              <a:t> GYM).</a:t>
            </a:r>
          </a:p>
          <a:p>
            <a:endParaRPr lang="en-US" dirty="0"/>
          </a:p>
          <a:p>
            <a:r>
              <a:rPr lang="en-US" dirty="0"/>
              <a:t>Automate whole processes regarding the infrastructures.</a:t>
            </a:r>
          </a:p>
          <a:p>
            <a:pPr marL="0" indent="0">
              <a:buNone/>
            </a:pPr>
            <a:endParaRPr lang="en-US" dirty="0"/>
          </a:p>
          <a:p>
            <a:r>
              <a:rPr lang="en-US" dirty="0"/>
              <a:t>Modified the sample Malware Evasion Techniques, so that it increase the Malware Evasion by higher cuckoo rating points (</a:t>
            </a:r>
            <a:r>
              <a:rPr lang="en-US" b="1" dirty="0"/>
              <a:t>Best case scenario – Achieve full Evasion against Cuckoo</a:t>
            </a:r>
            <a:r>
              <a:rPr lang="en-US" dirty="0"/>
              <a:t>)</a:t>
            </a:r>
          </a:p>
          <a:p>
            <a:pPr marL="0" indent="0">
              <a:buNone/>
            </a:pPr>
            <a:endParaRPr lang="en-US" dirty="0"/>
          </a:p>
          <a:p>
            <a:r>
              <a:rPr lang="en-US" dirty="0"/>
              <a:t>Try to touch Malware Families other than Trojan and Ransomware</a:t>
            </a:r>
          </a:p>
          <a:p>
            <a:endParaRPr lang="en-US" dirty="0"/>
          </a:p>
        </p:txBody>
      </p:sp>
      <p:sp>
        <p:nvSpPr>
          <p:cNvPr id="6" name="Rectangle 5">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1124940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4842A7-96DF-6AF1-B256-F8D8ED848F4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IT21261664</a:t>
            </a:r>
            <a:r>
              <a:rPr lang="en-US" dirty="0">
                <a:solidFill>
                  <a:schemeClr val="tx1"/>
                </a:solidFill>
              </a:rPr>
              <a:t>   |   Dias M.A.S.S.A</a:t>
            </a:r>
            <a:r>
              <a:rPr lang="en-US" b="1" dirty="0">
                <a:solidFill>
                  <a:schemeClr val="tx1"/>
                </a:solidFill>
              </a:rPr>
              <a:t>   </a:t>
            </a:r>
            <a:r>
              <a:rPr lang="en-US" dirty="0">
                <a:solidFill>
                  <a:schemeClr val="tx1"/>
                </a:solidFill>
              </a:rPr>
              <a:t>| 24-25J-025   </a:t>
            </a:r>
          </a:p>
        </p:txBody>
      </p:sp>
      <p:sp>
        <p:nvSpPr>
          <p:cNvPr id="6" name="Title 4">
            <a:extLst>
              <a:ext uri="{FF2B5EF4-FFF2-40B4-BE49-F238E27FC236}">
                <a16:creationId xmlns:a16="http://schemas.microsoft.com/office/drawing/2014/main" id="{EBA67BA5-7CB6-64E4-3FC2-E790449F1E8C}"/>
              </a:ext>
            </a:extLst>
          </p:cNvPr>
          <p:cNvSpPr>
            <a:spLocks noGrp="1"/>
          </p:cNvSpPr>
          <p:nvPr>
            <p:ph type="title"/>
          </p:nvPr>
        </p:nvSpPr>
        <p:spPr>
          <a:xfrm>
            <a:off x="304800" y="304800"/>
            <a:ext cx="11582400" cy="828256"/>
          </a:xfrm>
        </p:spPr>
        <p:txBody>
          <a:bodyPr>
            <a:normAutofit fontScale="90000"/>
          </a:bodyPr>
          <a:lstStyle/>
          <a:p>
            <a:pPr algn="l"/>
            <a:r>
              <a:rPr lang="en-US" b="1" dirty="0"/>
              <a:t>References</a:t>
            </a:r>
            <a:r>
              <a:rPr lang="en-US" dirty="0"/>
              <a:t/>
            </a:r>
            <a:br>
              <a:rPr lang="en-US" dirty="0"/>
            </a:br>
            <a:endParaRPr lang="en-US" dirty="0"/>
          </a:p>
        </p:txBody>
      </p:sp>
      <p:sp>
        <p:nvSpPr>
          <p:cNvPr id="7" name="Rectangle 1">
            <a:extLst>
              <a:ext uri="{FF2B5EF4-FFF2-40B4-BE49-F238E27FC236}">
                <a16:creationId xmlns:a16="http://schemas.microsoft.com/office/drawing/2014/main" id="{45D9C925-B2D5-CE19-A237-D9D473C32EC1}"/>
              </a:ext>
            </a:extLst>
          </p:cNvPr>
          <p:cNvSpPr>
            <a:spLocks noChangeArrowheads="1"/>
          </p:cNvSpPr>
          <p:nvPr/>
        </p:nvSpPr>
        <p:spPr bwMode="auto">
          <a:xfrm>
            <a:off x="1181100" y="717559"/>
            <a:ext cx="982980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ctr" anchorCtr="0" compatLnSpc="1">
            <a:prstTxWarp prst="textNoShape">
              <a:avLst/>
            </a:prstTxWarp>
            <a:spAutoFit/>
          </a:bodyPr>
          <a:lstStyle/>
          <a:p>
            <a:pPr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r>
              <a:rPr lang="en-US" dirty="0"/>
              <a:t> T. </a:t>
            </a:r>
            <a:r>
              <a:rPr lang="en-US" dirty="0" err="1"/>
              <a:t>Quertier</a:t>
            </a:r>
            <a:r>
              <a:rPr lang="en-US" dirty="0"/>
              <a:t>, B. Marais, S. </a:t>
            </a:r>
            <a:r>
              <a:rPr lang="en-US" dirty="0" err="1"/>
              <a:t>Morucci</a:t>
            </a:r>
            <a:r>
              <a:rPr lang="en-US" dirty="0"/>
              <a:t>, and B. </a:t>
            </a:r>
            <a:r>
              <a:rPr lang="en-US" dirty="0" err="1"/>
              <a:t>Fournel</a:t>
            </a:r>
            <a:r>
              <a:rPr lang="en-US" dirty="0"/>
              <a:t>, "MERLIN: Malware Evasion with Reinforcement Learning," </a:t>
            </a:r>
            <a:r>
              <a:rPr lang="en-US" dirty="0" err="1"/>
              <a:t>arXiv</a:t>
            </a:r>
            <a:r>
              <a:rPr lang="en-US" dirty="0"/>
              <a:t> preprint arXiv:2203.12980v4, Mar. 2022.</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dirty="0"/>
              <a:t>[2] </a:t>
            </a:r>
            <a:r>
              <a:rPr lang="en-US" dirty="0"/>
              <a:t>W. Song, X. Li, S. </a:t>
            </a:r>
            <a:r>
              <a:rPr lang="en-US" dirty="0" err="1"/>
              <a:t>Afroz</a:t>
            </a:r>
            <a:r>
              <a:rPr lang="en-US" dirty="0"/>
              <a:t>, D. Garg, D. </a:t>
            </a:r>
            <a:r>
              <a:rPr lang="en-US" dirty="0" err="1"/>
              <a:t>Kuznetsov</a:t>
            </a:r>
            <a:r>
              <a:rPr lang="en-US" dirty="0"/>
              <a:t>, and H. Yin, "MAB-Malware: A Reinforcement Learning Framework for Attacking Static Malware Classifiers," </a:t>
            </a:r>
            <a:r>
              <a:rPr lang="en-US" dirty="0" err="1"/>
              <a:t>arXiv</a:t>
            </a:r>
            <a:r>
              <a:rPr lang="en-US" dirty="0"/>
              <a:t> preprint arXiv:2003.03100v3, Apr. 2021</a:t>
            </a:r>
            <a:r>
              <a:rPr lang="en-US" dirty="0" smtClean="0"/>
              <a:t>.</a:t>
            </a:r>
          </a:p>
          <a:p>
            <a:pPr eaLnBrk="0" fontAlgn="base" hangingPunct="0">
              <a:spcBef>
                <a:spcPct val="0"/>
              </a:spcBef>
              <a:spcAft>
                <a:spcPct val="0"/>
              </a:spcAft>
            </a:pPr>
            <a:endParaRPr lang="en-US" dirty="0"/>
          </a:p>
          <a:p>
            <a:pPr eaLnBrk="0" fontAlgn="base" hangingPunct="0">
              <a:spcBef>
                <a:spcPct val="0"/>
              </a:spcBef>
              <a:spcAft>
                <a:spcPct val="0"/>
              </a:spcAft>
            </a:pPr>
            <a:r>
              <a:rPr lang="en-US" dirty="0"/>
              <a:t>[3</a:t>
            </a:r>
            <a:r>
              <a:rPr lang="en-US" dirty="0" smtClean="0"/>
              <a:t>]</a:t>
            </a:r>
            <a:r>
              <a:rPr lang="en-US" dirty="0"/>
              <a:t> X. Li and Q. Li, "An IRL-based malware adversarial generation method to evade anti-malware engines," Computers &amp; Security, vol. 104, pp. 102118, 2021, doi:10.1016/j.cose.2020.102118</a:t>
            </a:r>
            <a:r>
              <a:rPr lang="en-US" dirty="0" smtClean="0"/>
              <a:t>.</a:t>
            </a:r>
          </a:p>
          <a:p>
            <a:pPr eaLnBrk="0" fontAlgn="base" hangingPunct="0">
              <a:spcBef>
                <a:spcPct val="0"/>
              </a:spcBef>
              <a:spcAft>
                <a:spcPct val="0"/>
              </a:spcAft>
            </a:pPr>
            <a:endParaRPr lang="en-US" dirty="0"/>
          </a:p>
          <a:p>
            <a:pPr eaLnBrk="0" fontAlgn="base" hangingPunct="0">
              <a:spcBef>
                <a:spcPct val="0"/>
              </a:spcBef>
              <a:spcAft>
                <a:spcPct val="0"/>
              </a:spcAft>
            </a:pPr>
            <a:r>
              <a:rPr lang="en-US" dirty="0"/>
              <a:t>[4] </a:t>
            </a:r>
            <a:r>
              <a:rPr lang="en-US" dirty="0"/>
              <a:t>W. Song, X. Li, S. </a:t>
            </a:r>
            <a:r>
              <a:rPr lang="en-US" dirty="0" err="1"/>
              <a:t>Afroz</a:t>
            </a:r>
            <a:r>
              <a:rPr lang="en-US" dirty="0"/>
              <a:t>, D. Garg, D. </a:t>
            </a:r>
            <a:r>
              <a:rPr lang="en-US" dirty="0" err="1"/>
              <a:t>Kuznetsov</a:t>
            </a:r>
            <a:r>
              <a:rPr lang="en-US" dirty="0"/>
              <a:t>, and H. Yin, "MAB-Malware: A Reinforcement Learning Framework for </a:t>
            </a:r>
            <a:r>
              <a:rPr lang="en-US" dirty="0" err="1"/>
              <a:t>Blackbox</a:t>
            </a:r>
            <a:r>
              <a:rPr lang="en-US" dirty="0"/>
              <a:t> Generation of Adversarial Malware," in Proceedings of the 2022 ACM Asia Conference on Computer and Communications Security (ASIA CCS ’22), Nagasaki, Japan, 2022, pp. 990-1000, </a:t>
            </a:r>
            <a:r>
              <a:rPr lang="en-US" dirty="0" err="1"/>
              <a:t>doi</a:t>
            </a:r>
            <a:r>
              <a:rPr lang="en-US" dirty="0"/>
              <a:t>: </a:t>
            </a:r>
            <a:r>
              <a:rPr lang="en-US" dirty="0" smtClean="0"/>
              <a:t>10.1145/3488932.3497768</a:t>
            </a:r>
          </a:p>
          <a:p>
            <a:pPr eaLnBrk="0" fontAlgn="base" hangingPunct="0">
              <a:spcBef>
                <a:spcPct val="0"/>
              </a:spcBef>
              <a:spcAft>
                <a:spcPct val="0"/>
              </a:spcAft>
            </a:pPr>
            <a:endParaRPr lang="en-US" dirty="0"/>
          </a:p>
          <a:p>
            <a:pPr eaLnBrk="0" fontAlgn="base" hangingPunct="0">
              <a:spcBef>
                <a:spcPct val="0"/>
              </a:spcBef>
              <a:spcAft>
                <a:spcPct val="0"/>
              </a:spcAft>
            </a:pPr>
            <a:r>
              <a:rPr lang="en-US" dirty="0"/>
              <a:t>[5</a:t>
            </a:r>
            <a:r>
              <a:rPr lang="en-US" dirty="0" smtClean="0"/>
              <a:t>]</a:t>
            </a:r>
            <a:r>
              <a:rPr lang="en-US" dirty="0"/>
              <a:t> R. </a:t>
            </a:r>
            <a:r>
              <a:rPr lang="en-US" dirty="0" err="1"/>
              <a:t>Labaca</a:t>
            </a:r>
            <a:r>
              <a:rPr lang="en-US" dirty="0"/>
              <a:t>-Castro, S. Franz, and G. D. </a:t>
            </a:r>
            <a:r>
              <a:rPr lang="en-US" dirty="0" err="1"/>
              <a:t>Rodosek</a:t>
            </a:r>
            <a:r>
              <a:rPr lang="en-US" dirty="0"/>
              <a:t>, "AIMED-RL: Exploring Adversarial Malware Examples with Reinforcement Learning," in Proceedings of the 16th International Conference on Availability, Reliability and Security (ARES '21), Vienna, Austria, 2021, pp. 1-9, </a:t>
            </a:r>
            <a:r>
              <a:rPr lang="en-US" dirty="0" err="1"/>
              <a:t>doi</a:t>
            </a:r>
            <a:r>
              <a:rPr lang="en-US" dirty="0"/>
              <a:t>: 10.1145/3465481.3470076</a:t>
            </a:r>
            <a:endParaRPr lang="en-US" dirty="0"/>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1411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IT21261664 | </a:t>
            </a:r>
            <a:r>
              <a:rPr lang="en-US" dirty="0" err="1"/>
              <a:t>dias</a:t>
            </a:r>
            <a:r>
              <a:rPr lang="en-US" dirty="0"/>
              <a:t> </a:t>
            </a:r>
            <a:r>
              <a:rPr lang="en-US" dirty="0" err="1"/>
              <a:t>m.a.s.s.a</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Cyber Security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3" name="Picture 2" descr="A person in a suit&#10;&#10;Description automatically generated">
            <a:extLst>
              <a:ext uri="{FF2B5EF4-FFF2-40B4-BE49-F238E27FC236}">
                <a16:creationId xmlns:a16="http://schemas.microsoft.com/office/drawing/2014/main" id="{9785BA80-4E0C-9DE3-DBF3-5CB15AFDC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152400"/>
            <a:ext cx="2024449" cy="2328562"/>
          </a:xfrm>
          <a:prstGeom prst="rect">
            <a:avLst/>
          </a:prstGeom>
        </p:spPr>
      </p:pic>
    </p:spTree>
    <p:extLst>
      <p:ext uri="{BB962C8B-B14F-4D97-AF65-F5344CB8AC3E}">
        <p14:creationId xmlns:p14="http://schemas.microsoft.com/office/powerpoint/2010/main" val="3871165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81000" y="1295400"/>
            <a:ext cx="11684000" cy="868362"/>
          </a:xfrm>
        </p:spPr>
        <p:txBody>
          <a:bodyPr>
            <a:normAutofit fontScale="90000"/>
          </a:bodyPr>
          <a:lstStyle/>
          <a:p>
            <a:r>
              <a:rPr lang="en-US" b="1" dirty="0"/>
              <a:t>Realistic User </a:t>
            </a:r>
            <a:r>
              <a:rPr lang="en-US" b="1" dirty="0" err="1"/>
              <a:t>Behaviour</a:t>
            </a:r>
            <a:r>
              <a:rPr lang="en-US" b="1" dirty="0"/>
              <a:t> Simulation to Counter Sandbox-Evasive Malware</a:t>
            </a:r>
            <a:r>
              <a:rPr lang="en-US" dirty="0"/>
              <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
        <p:nvSpPr>
          <p:cNvPr id="8" name="Content Placeholder 7">
            <a:extLst>
              <a:ext uri="{FF2B5EF4-FFF2-40B4-BE49-F238E27FC236}">
                <a16:creationId xmlns:a16="http://schemas.microsoft.com/office/drawing/2014/main" id="{FAC2D957-C09F-DEC4-78DD-385421A08031}"/>
              </a:ext>
            </a:extLst>
          </p:cNvPr>
          <p:cNvSpPr>
            <a:spLocks noGrp="1"/>
          </p:cNvSpPr>
          <p:nvPr>
            <p:ph idx="1"/>
          </p:nvPr>
        </p:nvSpPr>
        <p:spPr>
          <a:xfrm>
            <a:off x="304800" y="2590800"/>
            <a:ext cx="11684000" cy="3048000"/>
          </a:xfrm>
        </p:spPr>
        <p:txBody>
          <a:bodyPr>
            <a:normAutofit/>
          </a:bodyPr>
          <a:lstStyle/>
          <a:p>
            <a:r>
              <a:rPr lang="en-US" dirty="0"/>
              <a:t>How can realistic user behavior profiles with dynamic behaviour be generated, to enhance the user behaviour within the sandbox environment ?</a:t>
            </a:r>
          </a:p>
          <a:p>
            <a:endParaRPr lang="en-US" dirty="0"/>
          </a:p>
        </p:txBody>
      </p:sp>
    </p:spTree>
    <p:extLst>
      <p:ext uri="{BB962C8B-B14F-4D97-AF65-F5344CB8AC3E}">
        <p14:creationId xmlns:p14="http://schemas.microsoft.com/office/powerpoint/2010/main" val="3658498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
        <p:nvSpPr>
          <p:cNvPr id="8" name="Title 4">
            <a:extLst>
              <a:ext uri="{FF2B5EF4-FFF2-40B4-BE49-F238E27FC236}">
                <a16:creationId xmlns:a16="http://schemas.microsoft.com/office/drawing/2014/main" id="{B6F2722D-BEA1-D35A-BD62-FAD00FBDB129}"/>
              </a:ext>
            </a:extLst>
          </p:cNvPr>
          <p:cNvSpPr txBox="1">
            <a:spLocks/>
          </p:cNvSpPr>
          <p:nvPr/>
        </p:nvSpPr>
        <p:spPr>
          <a:xfrm>
            <a:off x="381000" y="354869"/>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Research Gap – From Lit Review </a:t>
            </a:r>
          </a:p>
        </p:txBody>
      </p:sp>
      <p:graphicFrame>
        <p:nvGraphicFramePr>
          <p:cNvPr id="9" name="Content Placeholder 7">
            <a:extLst>
              <a:ext uri="{FF2B5EF4-FFF2-40B4-BE49-F238E27FC236}">
                <a16:creationId xmlns:a16="http://schemas.microsoft.com/office/drawing/2014/main" id="{01449E3E-C88E-4499-F51C-50B65F56CA1A}"/>
              </a:ext>
            </a:extLst>
          </p:cNvPr>
          <p:cNvGraphicFramePr>
            <a:graphicFrameLocks noGrp="1"/>
          </p:cNvGraphicFramePr>
          <p:nvPr>
            <p:ph idx="1"/>
          </p:nvPr>
        </p:nvGraphicFramePr>
        <p:xfrm>
          <a:off x="944034" y="1767448"/>
          <a:ext cx="10405532" cy="3889345"/>
        </p:xfrm>
        <a:graphic>
          <a:graphicData uri="http://schemas.openxmlformats.org/drawingml/2006/table">
            <a:tbl>
              <a:tblPr firstRow="1" bandRow="1">
                <a:tableStyleId>{073A0DAA-6AF3-43AB-8588-CEC1D06C72B9}</a:tableStyleId>
              </a:tblPr>
              <a:tblGrid>
                <a:gridCol w="3142097">
                  <a:extLst>
                    <a:ext uri="{9D8B030D-6E8A-4147-A177-3AD203B41FA5}">
                      <a16:colId xmlns:a16="http://schemas.microsoft.com/office/drawing/2014/main" val="3521416733"/>
                    </a:ext>
                  </a:extLst>
                </a:gridCol>
                <a:gridCol w="1963302">
                  <a:extLst>
                    <a:ext uri="{9D8B030D-6E8A-4147-A177-3AD203B41FA5}">
                      <a16:colId xmlns:a16="http://schemas.microsoft.com/office/drawing/2014/main" val="3999995266"/>
                    </a:ext>
                  </a:extLst>
                </a:gridCol>
                <a:gridCol w="1600200">
                  <a:extLst>
                    <a:ext uri="{9D8B030D-6E8A-4147-A177-3AD203B41FA5}">
                      <a16:colId xmlns:a16="http://schemas.microsoft.com/office/drawing/2014/main" val="39858274"/>
                    </a:ext>
                  </a:extLst>
                </a:gridCol>
                <a:gridCol w="1875367">
                  <a:extLst>
                    <a:ext uri="{9D8B030D-6E8A-4147-A177-3AD203B41FA5}">
                      <a16:colId xmlns:a16="http://schemas.microsoft.com/office/drawing/2014/main" val="3433615891"/>
                    </a:ext>
                  </a:extLst>
                </a:gridCol>
                <a:gridCol w="1824566">
                  <a:extLst>
                    <a:ext uri="{9D8B030D-6E8A-4147-A177-3AD203B41FA5}">
                      <a16:colId xmlns:a16="http://schemas.microsoft.com/office/drawing/2014/main" val="3379949825"/>
                    </a:ext>
                  </a:extLst>
                </a:gridCol>
              </a:tblGrid>
              <a:tr h="1051952">
                <a:tc>
                  <a:txBody>
                    <a:bodyPr/>
                    <a:lstStyle/>
                    <a:p>
                      <a:r>
                        <a:rPr lang="en-US" dirty="0"/>
                        <a:t>Research Paper</a:t>
                      </a:r>
                    </a:p>
                  </a:txBody>
                  <a:tcPr/>
                </a:tc>
                <a:tc>
                  <a:txBody>
                    <a:bodyPr/>
                    <a:lstStyle/>
                    <a:p>
                      <a:r>
                        <a:rPr lang="en-US" sz="1600" dirty="0"/>
                        <a:t>User </a:t>
                      </a:r>
                      <a:r>
                        <a:rPr lang="en-US" sz="1600" dirty="0" err="1"/>
                        <a:t>Behaviour</a:t>
                      </a:r>
                      <a:r>
                        <a:rPr lang="en-US" sz="1600" dirty="0"/>
                        <a:t> Simulation</a:t>
                      </a:r>
                    </a:p>
                  </a:txBody>
                  <a:tcPr/>
                </a:tc>
                <a:tc>
                  <a:txBody>
                    <a:bodyPr/>
                    <a:lstStyle/>
                    <a:p>
                      <a:r>
                        <a:rPr lang="en-US" sz="1600" dirty="0"/>
                        <a:t>Dynamic Data Utilization</a:t>
                      </a:r>
                    </a:p>
                  </a:txBody>
                  <a:tcPr/>
                </a:tc>
                <a:tc>
                  <a:txBody>
                    <a:bodyPr/>
                    <a:lstStyle/>
                    <a:p>
                      <a:r>
                        <a:rPr lang="en-US" sz="1600" dirty="0"/>
                        <a:t>Generative Model Usage</a:t>
                      </a:r>
                    </a:p>
                  </a:txBody>
                  <a:tcPr/>
                </a:tc>
                <a:tc>
                  <a:txBody>
                    <a:bodyPr/>
                    <a:lstStyle/>
                    <a:p>
                      <a:r>
                        <a:rPr lang="en-US" sz="1600" dirty="0"/>
                        <a:t>Realism of Simulated </a:t>
                      </a:r>
                      <a:r>
                        <a:rPr lang="en-US" sz="1600" dirty="0" err="1"/>
                        <a:t>Behaviour</a:t>
                      </a:r>
                      <a:endParaRPr lang="en-US" sz="1600" dirty="0"/>
                    </a:p>
                  </a:txBody>
                  <a:tcPr/>
                </a:tc>
                <a:extLst>
                  <a:ext uri="{0D108BD9-81ED-4DB2-BD59-A6C34878D82A}">
                    <a16:rowId xmlns:a16="http://schemas.microsoft.com/office/drawing/2014/main" val="2194278979"/>
                  </a:ext>
                </a:extLst>
              </a:tr>
              <a:tr h="533400">
                <a:tc>
                  <a:txBody>
                    <a:bodyPr/>
                    <a:lstStyle/>
                    <a:p>
                      <a:r>
                        <a:rPr lang="en-US" sz="1200" dirty="0"/>
                        <a:t>Enhancing malware analysis sandboxes with emulated user behavior (2022)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948461233"/>
                  </a:ext>
                </a:extLst>
              </a:tr>
              <a:tr h="691179">
                <a:tc>
                  <a:txBody>
                    <a:bodyPr/>
                    <a:lstStyle/>
                    <a:p>
                      <a:r>
                        <a:rPr lang="en-US" sz="1200" dirty="0"/>
                        <a:t>User behavior simulation with large language model based agents(2023)</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45664708"/>
                  </a:ext>
                </a:extLst>
              </a:tr>
              <a:tr h="604221">
                <a:tc>
                  <a:txBody>
                    <a:bodyPr/>
                    <a:lstStyle/>
                    <a:p>
                      <a:r>
                        <a:rPr lang="en-US" sz="1200" dirty="0"/>
                        <a:t>Investigating anti-evasion malware triggers using automated sandbox reconfiguration techniques (2020)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29292007"/>
                  </a:ext>
                </a:extLst>
              </a:tr>
              <a:tr h="400445">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03079731"/>
                  </a:ext>
                </a:extLst>
              </a:tr>
              <a:tr h="572289">
                <a:tc>
                  <a:txBody>
                    <a:bodyPr/>
                    <a:lstStyle/>
                    <a:p>
                      <a:r>
                        <a:rPr lang="en-US" sz="1400" dirty="0"/>
                        <a:t>Proposed</a:t>
                      </a:r>
                      <a:r>
                        <a:rPr lang="en-US" sz="1400" baseline="0" dirty="0"/>
                        <a:t> Approach</a:t>
                      </a:r>
                      <a:endParaRPr lang="en-US" sz="1400"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69692949"/>
                  </a:ext>
                </a:extLst>
              </a:tr>
            </a:tbl>
          </a:graphicData>
        </a:graphic>
      </p:graphicFrame>
      <p:sp>
        <p:nvSpPr>
          <p:cNvPr id="10" name="Multiply 20">
            <a:extLst>
              <a:ext uri="{FF2B5EF4-FFF2-40B4-BE49-F238E27FC236}">
                <a16:creationId xmlns:a16="http://schemas.microsoft.com/office/drawing/2014/main" id="{BE562084-CBF1-F487-D5F3-13C9E21AACC6}"/>
              </a:ext>
            </a:extLst>
          </p:cNvPr>
          <p:cNvSpPr/>
          <p:nvPr/>
        </p:nvSpPr>
        <p:spPr>
          <a:xfrm>
            <a:off x="6466114" y="2474220"/>
            <a:ext cx="627017" cy="364120"/>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21">
            <a:extLst>
              <a:ext uri="{FF2B5EF4-FFF2-40B4-BE49-F238E27FC236}">
                <a16:creationId xmlns:a16="http://schemas.microsoft.com/office/drawing/2014/main" id="{A0A6AFA1-3597-C65A-0CC1-EBBCE9422ACD}"/>
              </a:ext>
            </a:extLst>
          </p:cNvPr>
          <p:cNvSpPr/>
          <p:nvPr/>
        </p:nvSpPr>
        <p:spPr>
          <a:xfrm>
            <a:off x="9954862" y="2474220"/>
            <a:ext cx="627017" cy="364120"/>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0466ACE-7012-D79B-CCB6-60C23BFC7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1004" y="5159743"/>
            <a:ext cx="381000" cy="381000"/>
          </a:xfrm>
          <a:prstGeom prst="rect">
            <a:avLst/>
          </a:prstGeom>
        </p:spPr>
      </p:pic>
      <p:pic>
        <p:nvPicPr>
          <p:cNvPr id="13" name="Picture 12">
            <a:extLst>
              <a:ext uri="{FF2B5EF4-FFF2-40B4-BE49-F238E27FC236}">
                <a16:creationId xmlns:a16="http://schemas.microsoft.com/office/drawing/2014/main" id="{EB0BED47-2DBF-720D-8AD1-F63043E03E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6136" y="5159743"/>
            <a:ext cx="381000" cy="381000"/>
          </a:xfrm>
          <a:prstGeom prst="rect">
            <a:avLst/>
          </a:prstGeom>
        </p:spPr>
      </p:pic>
      <p:pic>
        <p:nvPicPr>
          <p:cNvPr id="14" name="Picture 13">
            <a:extLst>
              <a:ext uri="{FF2B5EF4-FFF2-40B4-BE49-F238E27FC236}">
                <a16:creationId xmlns:a16="http://schemas.microsoft.com/office/drawing/2014/main" id="{53343257-04B1-84D7-5CB4-258519C953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3496" y="5159743"/>
            <a:ext cx="381000" cy="381000"/>
          </a:xfrm>
          <a:prstGeom prst="rect">
            <a:avLst/>
          </a:prstGeom>
        </p:spPr>
      </p:pic>
      <p:pic>
        <p:nvPicPr>
          <p:cNvPr id="15" name="Picture 14">
            <a:extLst>
              <a:ext uri="{FF2B5EF4-FFF2-40B4-BE49-F238E27FC236}">
                <a16:creationId xmlns:a16="http://schemas.microsoft.com/office/drawing/2014/main" id="{FE07F9B0-0AE4-E8DF-AA57-54AD767C4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4422" y="5159743"/>
            <a:ext cx="381000" cy="381000"/>
          </a:xfrm>
          <a:prstGeom prst="rect">
            <a:avLst/>
          </a:prstGeom>
        </p:spPr>
      </p:pic>
      <p:pic>
        <p:nvPicPr>
          <p:cNvPr id="16" name="Picture 15">
            <a:extLst>
              <a:ext uri="{FF2B5EF4-FFF2-40B4-BE49-F238E27FC236}">
                <a16:creationId xmlns:a16="http://schemas.microsoft.com/office/drawing/2014/main" id="{2DF45EA8-6FB4-A049-EFDE-8D1DFE70E7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2880889"/>
            <a:ext cx="381000" cy="381000"/>
          </a:xfrm>
          <a:prstGeom prst="rect">
            <a:avLst/>
          </a:prstGeom>
        </p:spPr>
      </p:pic>
      <p:pic>
        <p:nvPicPr>
          <p:cNvPr id="17" name="Picture 16">
            <a:extLst>
              <a:ext uri="{FF2B5EF4-FFF2-40B4-BE49-F238E27FC236}">
                <a16:creationId xmlns:a16="http://schemas.microsoft.com/office/drawing/2014/main" id="{B99D6BA7-B017-6FF0-AA69-C9E298C8F2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3496" y="2889139"/>
            <a:ext cx="381000" cy="381000"/>
          </a:xfrm>
          <a:prstGeom prst="rect">
            <a:avLst/>
          </a:prstGeom>
        </p:spPr>
      </p:pic>
      <p:pic>
        <p:nvPicPr>
          <p:cNvPr id="18" name="Picture 17">
            <a:extLst>
              <a:ext uri="{FF2B5EF4-FFF2-40B4-BE49-F238E27FC236}">
                <a16:creationId xmlns:a16="http://schemas.microsoft.com/office/drawing/2014/main" id="{3ED6FA27-4529-7CC7-4F12-36F4672F1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3183" y="4130708"/>
            <a:ext cx="381000" cy="381000"/>
          </a:xfrm>
          <a:prstGeom prst="rect">
            <a:avLst/>
          </a:prstGeom>
        </p:spPr>
      </p:pic>
      <p:pic>
        <p:nvPicPr>
          <p:cNvPr id="19" name="Picture 18">
            <a:extLst>
              <a:ext uri="{FF2B5EF4-FFF2-40B4-BE49-F238E27FC236}">
                <a16:creationId xmlns:a16="http://schemas.microsoft.com/office/drawing/2014/main" id="{5C3FD5CA-3240-1D98-9422-05AD76ACE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3496" y="3462255"/>
            <a:ext cx="381000" cy="381000"/>
          </a:xfrm>
          <a:prstGeom prst="rect">
            <a:avLst/>
          </a:prstGeom>
        </p:spPr>
      </p:pic>
      <p:pic>
        <p:nvPicPr>
          <p:cNvPr id="21" name="Picture 20">
            <a:extLst>
              <a:ext uri="{FF2B5EF4-FFF2-40B4-BE49-F238E27FC236}">
                <a16:creationId xmlns:a16="http://schemas.microsoft.com/office/drawing/2014/main" id="{5653BD33-56C5-4ED9-D092-BA08480034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6540" y="3452659"/>
            <a:ext cx="390596" cy="390596"/>
          </a:xfrm>
          <a:prstGeom prst="rect">
            <a:avLst/>
          </a:prstGeom>
        </p:spPr>
      </p:pic>
      <p:pic>
        <p:nvPicPr>
          <p:cNvPr id="22" name="Picture 21">
            <a:extLst>
              <a:ext uri="{FF2B5EF4-FFF2-40B4-BE49-F238E27FC236}">
                <a16:creationId xmlns:a16="http://schemas.microsoft.com/office/drawing/2014/main" id="{0CC76003-C827-E181-ED82-A3E7A0918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6540" y="2880889"/>
            <a:ext cx="390596" cy="390596"/>
          </a:xfrm>
          <a:prstGeom prst="rect">
            <a:avLst/>
          </a:prstGeom>
        </p:spPr>
      </p:pic>
      <p:pic>
        <p:nvPicPr>
          <p:cNvPr id="23" name="Picture 22">
            <a:extLst>
              <a:ext uri="{FF2B5EF4-FFF2-40B4-BE49-F238E27FC236}">
                <a16:creationId xmlns:a16="http://schemas.microsoft.com/office/drawing/2014/main" id="{2A7512BE-EC38-4C57-03E0-DDA19EC9E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6540" y="4138544"/>
            <a:ext cx="390596" cy="390596"/>
          </a:xfrm>
          <a:prstGeom prst="rect">
            <a:avLst/>
          </a:prstGeom>
        </p:spPr>
      </p:pic>
      <p:pic>
        <p:nvPicPr>
          <p:cNvPr id="24" name="Picture 23">
            <a:extLst>
              <a:ext uri="{FF2B5EF4-FFF2-40B4-BE49-F238E27FC236}">
                <a16:creationId xmlns:a16="http://schemas.microsoft.com/office/drawing/2014/main" id="{06F54C61-6880-D6FE-D914-7AD25C096A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4826" y="2889139"/>
            <a:ext cx="390596" cy="390596"/>
          </a:xfrm>
          <a:prstGeom prst="rect">
            <a:avLst/>
          </a:prstGeom>
        </p:spPr>
      </p:pic>
      <p:pic>
        <p:nvPicPr>
          <p:cNvPr id="26" name="Picture 25">
            <a:extLst>
              <a:ext uri="{FF2B5EF4-FFF2-40B4-BE49-F238E27FC236}">
                <a16:creationId xmlns:a16="http://schemas.microsoft.com/office/drawing/2014/main" id="{04500ABE-3320-8632-75BC-8306CE1DC8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3496" y="4138544"/>
            <a:ext cx="390596" cy="390596"/>
          </a:xfrm>
          <a:prstGeom prst="rect">
            <a:avLst/>
          </a:prstGeom>
        </p:spPr>
      </p:pic>
      <p:pic>
        <p:nvPicPr>
          <p:cNvPr id="30" name="Picture 29">
            <a:extLst>
              <a:ext uri="{FF2B5EF4-FFF2-40B4-BE49-F238E27FC236}">
                <a16:creationId xmlns:a16="http://schemas.microsoft.com/office/drawing/2014/main" id="{5444EDB3-B51B-F96B-1859-6664E20C9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1004" y="3501306"/>
            <a:ext cx="381000" cy="381000"/>
          </a:xfrm>
          <a:prstGeom prst="rect">
            <a:avLst/>
          </a:prstGeom>
        </p:spPr>
      </p:pic>
      <p:pic>
        <p:nvPicPr>
          <p:cNvPr id="31" name="Picture 30">
            <a:extLst>
              <a:ext uri="{FF2B5EF4-FFF2-40B4-BE49-F238E27FC236}">
                <a16:creationId xmlns:a16="http://schemas.microsoft.com/office/drawing/2014/main" id="{C9A535C8-4ED4-9AB5-1661-75974FD396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7234" y="3462255"/>
            <a:ext cx="381000" cy="381000"/>
          </a:xfrm>
          <a:prstGeom prst="rect">
            <a:avLst/>
          </a:prstGeom>
        </p:spPr>
      </p:pic>
      <p:pic>
        <p:nvPicPr>
          <p:cNvPr id="33" name="Picture 32">
            <a:extLst>
              <a:ext uri="{FF2B5EF4-FFF2-40B4-BE49-F238E27FC236}">
                <a16:creationId xmlns:a16="http://schemas.microsoft.com/office/drawing/2014/main" id="{17375085-1457-A001-77AA-F2CDD4D456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3491" y="4138544"/>
            <a:ext cx="390596" cy="390596"/>
          </a:xfrm>
          <a:prstGeom prst="rect">
            <a:avLst/>
          </a:prstGeom>
        </p:spPr>
      </p:pic>
    </p:spTree>
    <p:extLst>
      <p:ext uri="{BB962C8B-B14F-4D97-AF65-F5344CB8AC3E}">
        <p14:creationId xmlns:p14="http://schemas.microsoft.com/office/powerpoint/2010/main" val="276800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Sub Goals Achieved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219200"/>
            <a:ext cx="11049000" cy="4953000"/>
          </a:xfrm>
        </p:spPr>
        <p:txBody>
          <a:bodyPr>
            <a:normAutofit/>
          </a:bodyPr>
          <a:lstStyle/>
          <a:p>
            <a:pPr marL="0" indent="0">
              <a:buNone/>
            </a:pPr>
            <a:endParaRPr lang="en-US" dirty="0"/>
          </a:p>
          <a:p>
            <a:pPr lvl="1">
              <a:buFont typeface="Arial" panose="020B0604020202020204" pitchFamily="34" charset="0"/>
              <a:buChar char="•"/>
            </a:pPr>
            <a:r>
              <a:rPr lang="en-US" sz="3200" dirty="0"/>
              <a:t>Defined the schema for initial user profile</a:t>
            </a:r>
          </a:p>
          <a:p>
            <a:pPr lvl="1">
              <a:buFont typeface="Arial" panose="020B0604020202020204" pitchFamily="34" charset="0"/>
              <a:buChar char="•"/>
            </a:pPr>
            <a:r>
              <a:rPr lang="en-US" sz="3200" dirty="0"/>
              <a:t>Trained a GAN model to generate user profiles</a:t>
            </a:r>
          </a:p>
          <a:p>
            <a:pPr lvl="1">
              <a:buFont typeface="Arial" panose="020B0604020202020204" pitchFamily="34" charset="0"/>
              <a:buChar char="•"/>
            </a:pPr>
            <a:r>
              <a:rPr lang="en-US" sz="3200" dirty="0"/>
              <a:t>Added dynamic browser related user interests to the user profile</a:t>
            </a:r>
          </a:p>
          <a:p>
            <a:pPr lvl="1">
              <a:buFont typeface="Arial" panose="020B0604020202020204" pitchFamily="34" charset="0"/>
              <a:buChar char="•"/>
            </a:pPr>
            <a:r>
              <a:rPr lang="en-US" sz="3200" dirty="0"/>
              <a:t>Created the complete user profile with user behaviour characteristics</a:t>
            </a:r>
          </a:p>
          <a:p>
            <a:pPr marL="457200" lvl="1" indent="0">
              <a:buNone/>
            </a:pPr>
            <a:r>
              <a:rPr lang="en-US" dirty="0"/>
              <a:t> </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123956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8" name="Content Placeholder 7" descr="A diagram of a flowchart&#10;&#10;Description automatically generated">
            <a:extLst>
              <a:ext uri="{FF2B5EF4-FFF2-40B4-BE49-F238E27FC236}">
                <a16:creationId xmlns:a16="http://schemas.microsoft.com/office/drawing/2014/main" id="{0C1308BC-1307-22D7-A176-68557ED22D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828799"/>
            <a:ext cx="9601200" cy="3943543"/>
          </a:xfrm>
          <a:ln>
            <a:solidFill>
              <a:schemeClr val="tx1"/>
            </a:solidFill>
          </a:ln>
        </p:spPr>
      </p:pic>
    </p:spTree>
    <p:extLst>
      <p:ext uri="{BB962C8B-B14F-4D97-AF65-F5344CB8AC3E}">
        <p14:creationId xmlns:p14="http://schemas.microsoft.com/office/powerpoint/2010/main" val="110559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5DAC-E58C-C04C-99FD-9025158AB5BE}"/>
              </a:ext>
            </a:extLst>
          </p:cNvPr>
          <p:cNvSpPr>
            <a:spLocks noGrp="1"/>
          </p:cNvSpPr>
          <p:nvPr>
            <p:ph type="title"/>
          </p:nvPr>
        </p:nvSpPr>
        <p:spPr>
          <a:xfrm>
            <a:off x="254000" y="1772816"/>
            <a:ext cx="11684000" cy="792162"/>
          </a:xfrm>
        </p:spPr>
        <p:txBody>
          <a:bodyPr/>
          <a:lstStyle/>
          <a:p>
            <a:r>
              <a:rPr lang="en-LK" dirty="0"/>
              <a:t>Research Question</a:t>
            </a:r>
          </a:p>
        </p:txBody>
      </p:sp>
      <p:sp>
        <p:nvSpPr>
          <p:cNvPr id="3" name="Content Placeholder 2">
            <a:extLst>
              <a:ext uri="{FF2B5EF4-FFF2-40B4-BE49-F238E27FC236}">
                <a16:creationId xmlns:a16="http://schemas.microsoft.com/office/drawing/2014/main" id="{7D91F988-C242-EA47-99C4-5A0E884D36E8}"/>
              </a:ext>
            </a:extLst>
          </p:cNvPr>
          <p:cNvSpPr>
            <a:spLocks noGrp="1"/>
          </p:cNvSpPr>
          <p:nvPr>
            <p:ph idx="1"/>
          </p:nvPr>
        </p:nvSpPr>
        <p:spPr>
          <a:xfrm>
            <a:off x="328913" y="2826060"/>
            <a:ext cx="11684000" cy="1205880"/>
          </a:xfrm>
        </p:spPr>
        <p:txBody>
          <a:bodyPr>
            <a:normAutofit/>
          </a:bodyPr>
          <a:lstStyle/>
          <a:p>
            <a:pPr marL="0" indent="0" algn="ctr">
              <a:buNone/>
            </a:pPr>
            <a:r>
              <a:rPr lang="en-GB" b="0" i="0" u="none" strike="noStrike" dirty="0">
                <a:solidFill>
                  <a:srgbClr val="000000"/>
                </a:solidFill>
                <a:effectLst/>
              </a:rPr>
              <a:t>How can proactive detection methods be effectively implemented to identify malware within a sandbox environment?</a:t>
            </a:r>
          </a:p>
        </p:txBody>
      </p:sp>
    </p:spTree>
    <p:extLst>
      <p:ext uri="{BB962C8B-B14F-4D97-AF65-F5344CB8AC3E}">
        <p14:creationId xmlns:p14="http://schemas.microsoft.com/office/powerpoint/2010/main" val="22286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CTGAN Model Training</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3" name="Picture 2">
            <a:extLst>
              <a:ext uri="{FF2B5EF4-FFF2-40B4-BE49-F238E27FC236}">
                <a16:creationId xmlns:a16="http://schemas.microsoft.com/office/drawing/2014/main" id="{C1B7A411-1750-2B93-766A-A56DE2C9AA3D}"/>
              </a:ext>
            </a:extLst>
          </p:cNvPr>
          <p:cNvPicPr>
            <a:picLocks noChangeAspect="1"/>
          </p:cNvPicPr>
          <p:nvPr/>
        </p:nvPicPr>
        <p:blipFill>
          <a:blip r:embed="rId2"/>
          <a:stretch>
            <a:fillRect/>
          </a:stretch>
        </p:blipFill>
        <p:spPr>
          <a:xfrm>
            <a:off x="6553200" y="1381673"/>
            <a:ext cx="4791744" cy="1657581"/>
          </a:xfrm>
          <a:prstGeom prst="rect">
            <a:avLst/>
          </a:prstGeom>
        </p:spPr>
      </p:pic>
      <p:pic>
        <p:nvPicPr>
          <p:cNvPr id="10" name="Picture 9">
            <a:extLst>
              <a:ext uri="{FF2B5EF4-FFF2-40B4-BE49-F238E27FC236}">
                <a16:creationId xmlns:a16="http://schemas.microsoft.com/office/drawing/2014/main" id="{CB7B8FAB-A316-6477-3191-19B5901EA73A}"/>
              </a:ext>
            </a:extLst>
          </p:cNvPr>
          <p:cNvPicPr>
            <a:picLocks noChangeAspect="1"/>
          </p:cNvPicPr>
          <p:nvPr/>
        </p:nvPicPr>
        <p:blipFill>
          <a:blip r:embed="rId3"/>
          <a:stretch>
            <a:fillRect/>
          </a:stretch>
        </p:blipFill>
        <p:spPr>
          <a:xfrm>
            <a:off x="745222" y="1360205"/>
            <a:ext cx="4791744" cy="1695687"/>
          </a:xfrm>
          <a:prstGeom prst="rect">
            <a:avLst/>
          </a:prstGeom>
        </p:spPr>
      </p:pic>
      <p:pic>
        <p:nvPicPr>
          <p:cNvPr id="13" name="Picture 12">
            <a:extLst>
              <a:ext uri="{FF2B5EF4-FFF2-40B4-BE49-F238E27FC236}">
                <a16:creationId xmlns:a16="http://schemas.microsoft.com/office/drawing/2014/main" id="{C3971349-A741-B44F-BE04-F42C330FB099}"/>
              </a:ext>
            </a:extLst>
          </p:cNvPr>
          <p:cNvPicPr>
            <a:picLocks noChangeAspect="1"/>
          </p:cNvPicPr>
          <p:nvPr/>
        </p:nvPicPr>
        <p:blipFill>
          <a:blip r:embed="rId4"/>
          <a:stretch>
            <a:fillRect/>
          </a:stretch>
        </p:blipFill>
        <p:spPr>
          <a:xfrm>
            <a:off x="534239" y="4325289"/>
            <a:ext cx="11123521" cy="1502211"/>
          </a:xfrm>
          <a:prstGeom prst="rect">
            <a:avLst/>
          </a:prstGeom>
        </p:spPr>
      </p:pic>
      <p:sp>
        <p:nvSpPr>
          <p:cNvPr id="14" name="Arrow: Down 13">
            <a:extLst>
              <a:ext uri="{FF2B5EF4-FFF2-40B4-BE49-F238E27FC236}">
                <a16:creationId xmlns:a16="http://schemas.microsoft.com/office/drawing/2014/main" id="{6D277019-43C8-81CD-EABA-CE07DC2DDDFD}"/>
              </a:ext>
            </a:extLst>
          </p:cNvPr>
          <p:cNvSpPr/>
          <p:nvPr/>
        </p:nvSpPr>
        <p:spPr>
          <a:xfrm>
            <a:off x="5814308" y="3200400"/>
            <a:ext cx="664983" cy="990600"/>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579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Evaluating the Generated Data</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143000"/>
            <a:ext cx="11811000" cy="4038600"/>
          </a:xfrm>
        </p:spPr>
        <p:txBody>
          <a:bodyPr>
            <a:normAutofit fontScale="92500"/>
          </a:bodyPr>
          <a:lstStyle/>
          <a:p>
            <a:pPr>
              <a:lnSpc>
                <a:spcPct val="150000"/>
              </a:lnSpc>
            </a:pPr>
            <a:r>
              <a:rPr lang="en-US" b="1" dirty="0" err="1"/>
              <a:t>KSComplement</a:t>
            </a:r>
            <a:r>
              <a:rPr lang="en-US" b="1" dirty="0"/>
              <a:t> (Mean) </a:t>
            </a:r>
            <a:r>
              <a:rPr lang="en-US" dirty="0"/>
              <a:t>: - Similarity of continuous distributions.</a:t>
            </a:r>
          </a:p>
          <a:p>
            <a:pPr>
              <a:lnSpc>
                <a:spcPct val="150000"/>
              </a:lnSpc>
            </a:pPr>
            <a:r>
              <a:rPr lang="en-US" b="1" dirty="0" err="1"/>
              <a:t>TVComplement</a:t>
            </a:r>
            <a:r>
              <a:rPr lang="en-US" b="1" dirty="0"/>
              <a:t> (Mean) </a:t>
            </a:r>
            <a:r>
              <a:rPr lang="en-US" dirty="0"/>
              <a:t>: - Similarity of categorical distributions.</a:t>
            </a:r>
          </a:p>
          <a:p>
            <a:pPr>
              <a:lnSpc>
                <a:spcPct val="150000"/>
              </a:lnSpc>
            </a:pPr>
            <a:r>
              <a:rPr lang="en-US" b="1" dirty="0" err="1"/>
              <a:t>CorrelationSimilarity</a:t>
            </a:r>
            <a:r>
              <a:rPr lang="en-US" dirty="0"/>
              <a:t> :- Similarity of pairwise correlations.</a:t>
            </a:r>
          </a:p>
          <a:p>
            <a:pPr>
              <a:lnSpc>
                <a:spcPct val="150000"/>
              </a:lnSpc>
            </a:pPr>
            <a:r>
              <a:rPr lang="en-US" b="1" dirty="0" err="1"/>
              <a:t>CategoricalCoverage</a:t>
            </a:r>
            <a:r>
              <a:rPr lang="en-US" b="1" dirty="0"/>
              <a:t> (Mean) </a:t>
            </a:r>
            <a:r>
              <a:rPr lang="en-US" dirty="0"/>
              <a:t>:- Shows generated data includes all the categories in the real data.</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8" name="Picture 7">
            <a:extLst>
              <a:ext uri="{FF2B5EF4-FFF2-40B4-BE49-F238E27FC236}">
                <a16:creationId xmlns:a16="http://schemas.microsoft.com/office/drawing/2014/main" id="{3E0672AF-4D8E-4324-8FAA-4B377B63FDAB}"/>
              </a:ext>
            </a:extLst>
          </p:cNvPr>
          <p:cNvPicPr>
            <a:picLocks noChangeAspect="1"/>
          </p:cNvPicPr>
          <p:nvPr/>
        </p:nvPicPr>
        <p:blipFill>
          <a:blip r:embed="rId2"/>
          <a:stretch>
            <a:fillRect/>
          </a:stretch>
        </p:blipFill>
        <p:spPr>
          <a:xfrm>
            <a:off x="3506888" y="5227638"/>
            <a:ext cx="4613457" cy="868415"/>
          </a:xfrm>
          <a:prstGeom prst="rect">
            <a:avLst/>
          </a:prstGeom>
        </p:spPr>
      </p:pic>
    </p:spTree>
    <p:extLst>
      <p:ext uri="{BB962C8B-B14F-4D97-AF65-F5344CB8AC3E}">
        <p14:creationId xmlns:p14="http://schemas.microsoft.com/office/powerpoint/2010/main" val="2877579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a:p>
            <a:endParaRPr lang="en-US" sz="1800" b="0" dirty="0">
              <a:solidFill>
                <a:schemeClr val="tx1"/>
              </a:solidFill>
            </a:endParaRPr>
          </a:p>
        </p:txBody>
      </p:sp>
      <p:sp>
        <p:nvSpPr>
          <p:cNvPr id="10" name="Title 4">
            <a:extLst>
              <a:ext uri="{FF2B5EF4-FFF2-40B4-BE49-F238E27FC236}">
                <a16:creationId xmlns:a16="http://schemas.microsoft.com/office/drawing/2014/main" id="{22F6FBBB-4C77-4A4B-BE54-96D3B0DF3BB7}"/>
              </a:ext>
            </a:extLst>
          </p:cNvPr>
          <p:cNvSpPr>
            <a:spLocks noGrp="1"/>
          </p:cNvSpPr>
          <p:nvPr/>
        </p:nvSpPr>
        <p:spPr>
          <a:xfrm>
            <a:off x="304800" y="152401"/>
            <a:ext cx="115824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Generating Browser behaviour interests</a:t>
            </a:r>
          </a:p>
        </p:txBody>
      </p:sp>
      <p:sp>
        <p:nvSpPr>
          <p:cNvPr id="2" name="Content Placeholder 5">
            <a:extLst>
              <a:ext uri="{FF2B5EF4-FFF2-40B4-BE49-F238E27FC236}">
                <a16:creationId xmlns:a16="http://schemas.microsoft.com/office/drawing/2014/main" id="{0C7454E6-66FC-4693-0331-FCED1712BA9A}"/>
              </a:ext>
            </a:extLst>
          </p:cNvPr>
          <p:cNvSpPr>
            <a:spLocks noGrp="1"/>
          </p:cNvSpPr>
          <p:nvPr>
            <p:ph idx="1"/>
          </p:nvPr>
        </p:nvSpPr>
        <p:spPr>
          <a:xfrm>
            <a:off x="304800" y="1409700"/>
            <a:ext cx="10972800" cy="2781300"/>
          </a:xfrm>
        </p:spPr>
        <p:txBody>
          <a:bodyPr>
            <a:normAutofit/>
          </a:bodyPr>
          <a:lstStyle/>
          <a:p>
            <a:r>
              <a:rPr lang="en-US" dirty="0"/>
              <a:t>Random selection of user interests from a set of interests.</a:t>
            </a:r>
          </a:p>
          <a:p>
            <a:r>
              <a:rPr lang="en-US" dirty="0"/>
              <a:t>Generating search terms &amp; websites based on interests.</a:t>
            </a:r>
          </a:p>
          <a:p>
            <a:r>
              <a:rPr lang="en-US" dirty="0"/>
              <a:t>Extracting the search terms &amp; websites</a:t>
            </a:r>
          </a:p>
        </p:txBody>
      </p:sp>
      <p:pic>
        <p:nvPicPr>
          <p:cNvPr id="5" name="Picture 4">
            <a:extLst>
              <a:ext uri="{FF2B5EF4-FFF2-40B4-BE49-F238E27FC236}">
                <a16:creationId xmlns:a16="http://schemas.microsoft.com/office/drawing/2014/main" id="{B0802B0B-6FDC-198A-23F6-E0BE4769605C}"/>
              </a:ext>
            </a:extLst>
          </p:cNvPr>
          <p:cNvPicPr>
            <a:picLocks noChangeAspect="1"/>
          </p:cNvPicPr>
          <p:nvPr/>
        </p:nvPicPr>
        <p:blipFill>
          <a:blip r:embed="rId2"/>
          <a:stretch>
            <a:fillRect/>
          </a:stretch>
        </p:blipFill>
        <p:spPr>
          <a:xfrm>
            <a:off x="2514600" y="3272546"/>
            <a:ext cx="7467600" cy="2767181"/>
          </a:xfrm>
          <a:prstGeom prst="rect">
            <a:avLst/>
          </a:prstGeom>
        </p:spPr>
      </p:pic>
    </p:spTree>
    <p:extLst>
      <p:ext uri="{BB962C8B-B14F-4D97-AF65-F5344CB8AC3E}">
        <p14:creationId xmlns:p14="http://schemas.microsoft.com/office/powerpoint/2010/main" val="766838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Completed User Profile</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pic>
        <p:nvPicPr>
          <p:cNvPr id="8" name="Content Placeholder 7">
            <a:extLst>
              <a:ext uri="{FF2B5EF4-FFF2-40B4-BE49-F238E27FC236}">
                <a16:creationId xmlns:a16="http://schemas.microsoft.com/office/drawing/2014/main" id="{FB6C3290-53D1-FF77-86C3-D02A32B6AB6B}"/>
              </a:ext>
            </a:extLst>
          </p:cNvPr>
          <p:cNvPicPr>
            <a:picLocks noGrp="1" noChangeAspect="1"/>
          </p:cNvPicPr>
          <p:nvPr>
            <p:ph idx="1"/>
          </p:nvPr>
        </p:nvPicPr>
        <p:blipFill>
          <a:blip r:embed="rId2"/>
          <a:stretch>
            <a:fillRect/>
          </a:stretch>
        </p:blipFill>
        <p:spPr>
          <a:xfrm>
            <a:off x="667731" y="1520029"/>
            <a:ext cx="5257800" cy="2743583"/>
          </a:xfrm>
        </p:spPr>
      </p:pic>
      <p:pic>
        <p:nvPicPr>
          <p:cNvPr id="10" name="Picture 9">
            <a:extLst>
              <a:ext uri="{FF2B5EF4-FFF2-40B4-BE49-F238E27FC236}">
                <a16:creationId xmlns:a16="http://schemas.microsoft.com/office/drawing/2014/main" id="{F048C3A3-DB1E-5036-4C03-22D3B8314345}"/>
              </a:ext>
            </a:extLst>
          </p:cNvPr>
          <p:cNvPicPr>
            <a:picLocks noChangeAspect="1"/>
          </p:cNvPicPr>
          <p:nvPr/>
        </p:nvPicPr>
        <p:blipFill>
          <a:blip r:embed="rId3"/>
          <a:stretch>
            <a:fillRect/>
          </a:stretch>
        </p:blipFill>
        <p:spPr>
          <a:xfrm>
            <a:off x="6428674" y="1520030"/>
            <a:ext cx="5095595" cy="2743583"/>
          </a:xfrm>
          <a:prstGeom prst="rect">
            <a:avLst/>
          </a:prstGeom>
        </p:spPr>
      </p:pic>
    </p:spTree>
    <p:extLst>
      <p:ext uri="{BB962C8B-B14F-4D97-AF65-F5344CB8AC3E}">
        <p14:creationId xmlns:p14="http://schemas.microsoft.com/office/powerpoint/2010/main" val="37212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IT21261664</a:t>
            </a:r>
            <a:r>
              <a:rPr lang="en-US" sz="1800" dirty="0">
                <a:solidFill>
                  <a:schemeClr val="tx1"/>
                </a:solidFill>
              </a:rPr>
              <a:t>   |   </a:t>
            </a:r>
            <a:r>
              <a:rPr lang="en-US" dirty="0">
                <a:solidFill>
                  <a:schemeClr val="tx1"/>
                </a:solidFill>
              </a:rPr>
              <a:t>Dias M.A.S.S.A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a:p>
            <a:endParaRPr lang="en-US" sz="1800" b="0" dirty="0">
              <a:solidFill>
                <a:schemeClr val="tx1"/>
              </a:solidFill>
            </a:endParaRPr>
          </a:p>
        </p:txBody>
      </p:sp>
      <p:sp>
        <p:nvSpPr>
          <p:cNvPr id="10" name="Title 4">
            <a:extLst>
              <a:ext uri="{FF2B5EF4-FFF2-40B4-BE49-F238E27FC236}">
                <a16:creationId xmlns:a16="http://schemas.microsoft.com/office/drawing/2014/main" id="{22F6FBBB-4C77-4A4B-BE54-96D3B0DF3BB7}"/>
              </a:ext>
            </a:extLst>
          </p:cNvPr>
          <p:cNvSpPr>
            <a:spLocks noGrp="1"/>
          </p:cNvSpPr>
          <p:nvPr/>
        </p:nvSpPr>
        <p:spPr>
          <a:xfrm>
            <a:off x="304800" y="152401"/>
            <a:ext cx="115824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Next Steps</a:t>
            </a:r>
          </a:p>
        </p:txBody>
      </p:sp>
      <p:sp>
        <p:nvSpPr>
          <p:cNvPr id="2" name="Content Placeholder 5">
            <a:extLst>
              <a:ext uri="{FF2B5EF4-FFF2-40B4-BE49-F238E27FC236}">
                <a16:creationId xmlns:a16="http://schemas.microsoft.com/office/drawing/2014/main" id="{0C7454E6-66FC-4693-0331-FCED1712BA9A}"/>
              </a:ext>
            </a:extLst>
          </p:cNvPr>
          <p:cNvSpPr>
            <a:spLocks noGrp="1"/>
          </p:cNvSpPr>
          <p:nvPr>
            <p:ph idx="1"/>
          </p:nvPr>
        </p:nvSpPr>
        <p:spPr>
          <a:xfrm>
            <a:off x="685800" y="1371600"/>
            <a:ext cx="10972800" cy="3429000"/>
          </a:xfrm>
        </p:spPr>
        <p:txBody>
          <a:bodyPr>
            <a:noAutofit/>
          </a:bodyPr>
          <a:lstStyle/>
          <a:p>
            <a:r>
              <a:rPr lang="en-US" dirty="0"/>
              <a:t>Automating the script generation process based on the user profile.</a:t>
            </a:r>
          </a:p>
          <a:p>
            <a:r>
              <a:rPr lang="en-US" dirty="0"/>
              <a:t>Integrating the generated scripts within the sandbox environment.</a:t>
            </a:r>
          </a:p>
          <a:p>
            <a:r>
              <a:rPr lang="en-US" dirty="0"/>
              <a:t>Simulating the user behaviour within the sandbox environment.</a:t>
            </a:r>
          </a:p>
        </p:txBody>
      </p:sp>
    </p:spTree>
    <p:extLst>
      <p:ext uri="{BB962C8B-B14F-4D97-AF65-F5344CB8AC3E}">
        <p14:creationId xmlns:p14="http://schemas.microsoft.com/office/powerpoint/2010/main" val="429295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4842A7-96DF-6AF1-B256-F8D8ED848F4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IT21261664</a:t>
            </a:r>
            <a:r>
              <a:rPr lang="en-US" dirty="0">
                <a:solidFill>
                  <a:schemeClr val="tx1"/>
                </a:solidFill>
              </a:rPr>
              <a:t>   |   Dias M.A.S.S.A</a:t>
            </a:r>
            <a:r>
              <a:rPr lang="en-US" b="1" dirty="0">
                <a:solidFill>
                  <a:schemeClr val="tx1"/>
                </a:solidFill>
              </a:rPr>
              <a:t>   </a:t>
            </a:r>
            <a:r>
              <a:rPr lang="en-US" dirty="0">
                <a:solidFill>
                  <a:schemeClr val="tx1"/>
                </a:solidFill>
              </a:rPr>
              <a:t>| 24-25J-025   </a:t>
            </a:r>
          </a:p>
        </p:txBody>
      </p:sp>
      <p:sp>
        <p:nvSpPr>
          <p:cNvPr id="6" name="Title 4">
            <a:extLst>
              <a:ext uri="{FF2B5EF4-FFF2-40B4-BE49-F238E27FC236}">
                <a16:creationId xmlns:a16="http://schemas.microsoft.com/office/drawing/2014/main" id="{EBA67BA5-7CB6-64E4-3FC2-E790449F1E8C}"/>
              </a:ext>
            </a:extLst>
          </p:cNvPr>
          <p:cNvSpPr>
            <a:spLocks noGrp="1"/>
          </p:cNvSpPr>
          <p:nvPr>
            <p:ph type="title"/>
          </p:nvPr>
        </p:nvSpPr>
        <p:spPr>
          <a:xfrm>
            <a:off x="304800" y="304800"/>
            <a:ext cx="11582400" cy="828256"/>
          </a:xfrm>
        </p:spPr>
        <p:txBody>
          <a:bodyPr>
            <a:normAutofit fontScale="90000"/>
          </a:bodyPr>
          <a:lstStyle/>
          <a:p>
            <a:pPr algn="l"/>
            <a:r>
              <a:rPr lang="en-US" b="1" dirty="0"/>
              <a:t>References</a:t>
            </a:r>
            <a:r>
              <a:rPr lang="en-US" dirty="0"/>
              <a:t/>
            </a:r>
            <a:br>
              <a:rPr lang="en-US" dirty="0"/>
            </a:br>
            <a:endParaRPr lang="en-US" dirty="0"/>
          </a:p>
        </p:txBody>
      </p:sp>
      <p:sp>
        <p:nvSpPr>
          <p:cNvPr id="7" name="Rectangle 1">
            <a:extLst>
              <a:ext uri="{FF2B5EF4-FFF2-40B4-BE49-F238E27FC236}">
                <a16:creationId xmlns:a16="http://schemas.microsoft.com/office/drawing/2014/main" id="{45D9C925-B2D5-CE19-A237-D9D473C32EC1}"/>
              </a:ext>
            </a:extLst>
          </p:cNvPr>
          <p:cNvSpPr>
            <a:spLocks noChangeArrowheads="1"/>
          </p:cNvSpPr>
          <p:nvPr/>
        </p:nvSpPr>
        <p:spPr bwMode="auto">
          <a:xfrm>
            <a:off x="1181100" y="1133056"/>
            <a:ext cx="98298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S. Liu, P. Feng, S. Wang, K. Sun, and J. Cao, “Enhancing malware analysis sandboxes with emulated user behavior,”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Comput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Secur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115, no. 102613, p. 102613, 2022.</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dirty="0"/>
              <a:t>[2] C. Xie et al., “</a:t>
            </a:r>
            <a:r>
              <a:rPr lang="en-US" dirty="0" err="1"/>
              <a:t>EnvFaker</a:t>
            </a:r>
            <a:r>
              <a:rPr lang="en-US" dirty="0"/>
              <a:t>: A method to reinforce Linux sandbox based on tracer, filter and emulator against environmental-sensitive malware,” in _2021 IEEE 20th International Conference on Trust, Security and Privacy in Computing and Communications (</a:t>
            </a:r>
            <a:r>
              <a:rPr lang="en-US" dirty="0" err="1"/>
              <a:t>TrustCom</a:t>
            </a:r>
            <a:r>
              <a:rPr lang="en-US" dirty="0"/>
              <a:t>), 2021.</a:t>
            </a:r>
          </a:p>
          <a:p>
            <a:pPr eaLnBrk="0" fontAlgn="base" hangingPunct="0">
              <a:spcBef>
                <a:spcPct val="0"/>
              </a:spcBef>
              <a:spcAft>
                <a:spcPct val="0"/>
              </a:spcAft>
            </a:pPr>
            <a:endParaRPr lang="en-US" dirty="0"/>
          </a:p>
          <a:p>
            <a:pPr eaLnBrk="0" fontAlgn="base" hangingPunct="0">
              <a:spcBef>
                <a:spcPct val="0"/>
              </a:spcBef>
              <a:spcAft>
                <a:spcPct val="0"/>
              </a:spcAft>
            </a:pPr>
            <a:r>
              <a:rPr lang="en-US" dirty="0"/>
              <a:t>[3] L. Wang et al., “User behavior simulation with large language model based agents,” </a:t>
            </a:r>
            <a:r>
              <a:rPr lang="en-US" dirty="0" err="1"/>
              <a:t>arXiv</a:t>
            </a:r>
            <a:r>
              <a:rPr lang="en-US" dirty="0"/>
              <a:t> [cs.IR], 2023.</a:t>
            </a:r>
          </a:p>
          <a:p>
            <a:pPr marL="171450" indent="-171450" eaLnBrk="0" fontAlgn="base" hangingPunct="0">
              <a:spcBef>
                <a:spcPct val="0"/>
              </a:spcBef>
              <a:spcAft>
                <a:spcPct val="0"/>
              </a:spcAft>
              <a:buFont typeface="Arial" panose="020B0604020202020204" pitchFamily="34" charset="0"/>
              <a:buChar char="•"/>
            </a:pPr>
            <a:endParaRPr lang="en-US" dirty="0"/>
          </a:p>
          <a:p>
            <a:pPr eaLnBrk="0" fontAlgn="base" hangingPunct="0">
              <a:spcBef>
                <a:spcPct val="0"/>
              </a:spcBef>
              <a:spcAft>
                <a:spcPct val="0"/>
              </a:spcAft>
            </a:pPr>
            <a:r>
              <a:rPr lang="en-US" dirty="0"/>
              <a:t>[4] A. Dunmore, J. Jang-Jaccard, F. Sabrina, and J. Kwak, “Generative Adversarial Networks for malware detection: A survey,” </a:t>
            </a:r>
            <a:r>
              <a:rPr lang="en-US" dirty="0" err="1"/>
              <a:t>arXiv</a:t>
            </a:r>
            <a:r>
              <a:rPr lang="en-US" dirty="0"/>
              <a:t> [cs.CR], 2023.</a:t>
            </a:r>
          </a:p>
          <a:p>
            <a:pPr eaLnBrk="0" fontAlgn="base" hangingPunct="0">
              <a:spcBef>
                <a:spcPct val="0"/>
              </a:spcBef>
              <a:spcAft>
                <a:spcPct val="0"/>
              </a:spcAft>
            </a:pPr>
            <a:endParaRPr lang="en-US" dirty="0"/>
          </a:p>
          <a:p>
            <a:pPr eaLnBrk="0" fontAlgn="base" hangingPunct="0">
              <a:spcBef>
                <a:spcPct val="0"/>
              </a:spcBef>
              <a:spcAft>
                <a:spcPct val="0"/>
              </a:spcAft>
            </a:pPr>
            <a:r>
              <a:rPr lang="en-US" dirty="0"/>
              <a:t>[5] A. Mills and P. Legg, “Investigating anti-evasion malware triggers using automated sandbox reconfiguration techniques,” J. </a:t>
            </a:r>
            <a:r>
              <a:rPr lang="en-US" dirty="0" err="1"/>
              <a:t>Cybersecur</a:t>
            </a:r>
            <a:r>
              <a:rPr lang="en-US" dirty="0"/>
              <a:t>. Priv., vol. 1, no. 1, pp. 19–39, 2020.</a:t>
            </a:r>
          </a:p>
          <a:p>
            <a:pPr marL="171450" indent="-171450" eaLnBrk="0" fontAlgn="base" hangingPunct="0">
              <a:spcBef>
                <a:spcPct val="0"/>
              </a:spcBef>
              <a:spcAft>
                <a:spcPct val="0"/>
              </a:spcAft>
              <a:buFont typeface="Arial" panose="020B0604020202020204" pitchFamily="34" charset="0"/>
              <a:buChar char="•"/>
            </a:pPr>
            <a:endParaRPr lang="en-US" dirty="0"/>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900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IT21299452 | Dilhara W. M. 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Cyber Security </a:t>
            </a:r>
          </a:p>
        </p:txBody>
      </p:sp>
      <p:pic>
        <p:nvPicPr>
          <p:cNvPr id="8" name="Picture 7" descr="A person in a suit&#10;&#10;Description automatically generated">
            <a:extLst>
              <a:ext uri="{FF2B5EF4-FFF2-40B4-BE49-F238E27FC236}">
                <a16:creationId xmlns:a16="http://schemas.microsoft.com/office/drawing/2014/main" id="{7192CADB-FF8F-B01A-03EB-673519836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466" y="-18620"/>
            <a:ext cx="2367356" cy="2655532"/>
          </a:xfrm>
          <a:prstGeom prst="rect">
            <a:avLst/>
          </a:prstGeom>
        </p:spPr>
      </p:pic>
      <p:sp>
        <p:nvSpPr>
          <p:cNvPr id="12" name="TextBox 11">
            <a:extLst>
              <a:ext uri="{FF2B5EF4-FFF2-40B4-BE49-F238E27FC236}">
                <a16:creationId xmlns:a16="http://schemas.microsoft.com/office/drawing/2014/main" id="{1FA6AE68-68F8-2D78-D5DE-2D7F76D2B0BE}"/>
              </a:ext>
            </a:extLst>
          </p:cNvPr>
          <p:cNvSpPr txBox="1"/>
          <p:nvPr/>
        </p:nvSpPr>
        <p:spPr>
          <a:xfrm>
            <a:off x="4924540" y="6676222"/>
            <a:ext cx="184731" cy="369332"/>
          </a:xfrm>
          <a:prstGeom prst="rect">
            <a:avLst/>
          </a:prstGeom>
          <a:noFill/>
        </p:spPr>
        <p:txBody>
          <a:bodyPr wrap="none" rtlCol="0">
            <a:spAutoFit/>
          </a:bodyPr>
          <a:lstStyle/>
          <a:p>
            <a:endParaRPr lang="en-LK" dirty="0"/>
          </a:p>
        </p:txBody>
      </p:sp>
      <p:sp>
        <p:nvSpPr>
          <p:cNvPr id="19" name="TextBox 18">
            <a:extLst>
              <a:ext uri="{FF2B5EF4-FFF2-40B4-BE49-F238E27FC236}">
                <a16:creationId xmlns:a16="http://schemas.microsoft.com/office/drawing/2014/main" id="{A2592E50-8546-6D81-781E-E733D52B9153}"/>
              </a:ext>
            </a:extLst>
          </p:cNvPr>
          <p:cNvSpPr txBox="1"/>
          <p:nvPr/>
        </p:nvSpPr>
        <p:spPr>
          <a:xfrm>
            <a:off x="5717754" y="6731306"/>
            <a:ext cx="184731" cy="369332"/>
          </a:xfrm>
          <a:prstGeom prst="rect">
            <a:avLst/>
          </a:prstGeom>
          <a:noFill/>
        </p:spPr>
        <p:txBody>
          <a:bodyPr wrap="none" rtlCol="0">
            <a:spAutoFit/>
          </a:bodyPr>
          <a:lstStyle/>
          <a:p>
            <a:endParaRPr lang="en-LK" dirty="0"/>
          </a:p>
        </p:txBody>
      </p:sp>
      <p:sp>
        <p:nvSpPr>
          <p:cNvPr id="21" name="TextBox 20">
            <a:extLst>
              <a:ext uri="{FF2B5EF4-FFF2-40B4-BE49-F238E27FC236}">
                <a16:creationId xmlns:a16="http://schemas.microsoft.com/office/drawing/2014/main" id="{9BC58DEB-50BA-4486-4FEA-AC510617AD7F}"/>
              </a:ext>
            </a:extLst>
          </p:cNvPr>
          <p:cNvSpPr txBox="1"/>
          <p:nvPr/>
        </p:nvSpPr>
        <p:spPr>
          <a:xfrm>
            <a:off x="7260116" y="6632154"/>
            <a:ext cx="184731" cy="369332"/>
          </a:xfrm>
          <a:prstGeom prst="rect">
            <a:avLst/>
          </a:prstGeom>
          <a:noFill/>
        </p:spPr>
        <p:txBody>
          <a:bodyPr wrap="none" rtlCol="0">
            <a:spAutoFit/>
          </a:bodyPr>
          <a:lstStyle/>
          <a:p>
            <a:endParaRPr lang="en-LK" dirty="0"/>
          </a:p>
        </p:txBody>
      </p:sp>
      <p:sp>
        <p:nvSpPr>
          <p:cNvPr id="23" name="Rectangle 22">
            <a:extLst>
              <a:ext uri="{FF2B5EF4-FFF2-40B4-BE49-F238E27FC236}">
                <a16:creationId xmlns:a16="http://schemas.microsoft.com/office/drawing/2014/main" id="{5B99626E-C691-0A42-58FE-B82D0EBEC47D}"/>
              </a:ext>
            </a:extLst>
          </p:cNvPr>
          <p:cNvSpPr/>
          <p:nvPr/>
        </p:nvSpPr>
        <p:spPr>
          <a:xfrm>
            <a:off x="2681467" y="6481763"/>
            <a:ext cx="5574773" cy="335057"/>
          </a:xfrm>
          <a:prstGeom prst="rect">
            <a:avLst/>
          </a:prstGeom>
          <a:ln w="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LK"/>
          </a:p>
        </p:txBody>
      </p:sp>
      <p:sp>
        <p:nvSpPr>
          <p:cNvPr id="10" name="Rectangle 9">
            <a:extLst>
              <a:ext uri="{FF2B5EF4-FFF2-40B4-BE49-F238E27FC236}">
                <a16:creationId xmlns:a16="http://schemas.microsoft.com/office/drawing/2014/main" id="{46B14BFC-3502-3B7F-3A5B-8C1AB9B929D3}"/>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2108014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304207"/>
            <a:ext cx="11684000" cy="868362"/>
          </a:xfrm>
        </p:spPr>
        <p:txBody>
          <a:bodyPr>
            <a:noAutofit/>
          </a:bodyPr>
          <a:lstStyle/>
          <a:p>
            <a:pPr algn="ctr"/>
            <a:r>
              <a:rPr lang="en-US" sz="3200" dirty="0"/>
              <a:t/>
            </a:r>
            <a:br>
              <a:rPr lang="en-US" sz="3200" dirty="0"/>
            </a:br>
            <a:r>
              <a:rPr lang="en-GB" sz="3200" b="1" dirty="0">
                <a:solidFill>
                  <a:srgbClr val="000000"/>
                </a:solidFill>
                <a:latin typeface="-webkit-standard"/>
              </a:rPr>
              <a:t>Developing a Generative Model to Analyze and Detect Sandbox Evasion Techniques Employed by Malware and Generate Potential Evasion Strategies</a:t>
            </a:r>
            <a:br>
              <a:rPr lang="en-GB" sz="3200" b="1" dirty="0">
                <a:solidFill>
                  <a:srgbClr val="000000"/>
                </a:solidFill>
                <a:latin typeface="-webkit-standard"/>
              </a:rPr>
            </a:br>
            <a:r>
              <a:rPr lang="en-US" sz="3200" dirty="0"/>
              <a:t/>
            </a:r>
            <a:br>
              <a:rPr lang="en-US" sz="3200" dirty="0"/>
            </a:br>
            <a:endParaRPr lang="en-US" sz="3200"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54000" y="1330781"/>
            <a:ext cx="11684000" cy="4565488"/>
          </a:xfrm>
        </p:spPr>
        <p:txBody>
          <a:bodyPr>
            <a:normAutofit/>
          </a:bodyPr>
          <a:lstStyle/>
          <a:p>
            <a:pPr marL="0" indent="0">
              <a:buNone/>
            </a:pPr>
            <a:r>
              <a:rPr lang="en-US" sz="2400" dirty="0"/>
              <a:t> </a:t>
            </a:r>
          </a:p>
          <a:p>
            <a:pPr marL="0" indent="0">
              <a:buNone/>
            </a:pPr>
            <a:endParaRPr lang="en-GB" sz="2400" dirty="0">
              <a:solidFill>
                <a:srgbClr val="000000"/>
              </a:solidFill>
              <a:latin typeface="-webkit-standard"/>
            </a:endParaRPr>
          </a:p>
          <a:p>
            <a:r>
              <a:rPr lang="en-US" sz="2400" dirty="0"/>
              <a:t>malware developers do not want their malware to be analyzed in isolated environments. Therefore, they design their code to detect virtual machine and sandbox environments and avoid executing malicious behavior while running in these isolated environments. </a:t>
            </a:r>
          </a:p>
          <a:p>
            <a:r>
              <a:rPr lang="en-US" sz="2400" dirty="0"/>
              <a:t>Agent Tesla remote access trojan (RAT) shuts down if it detects a sandbox environment as an example of malware sandbox evasion [1]. </a:t>
            </a:r>
          </a:p>
          <a:p>
            <a:r>
              <a:rPr lang="en-GB" sz="2400" dirty="0">
                <a:latin typeface="NimbusRomNo9L"/>
              </a:rPr>
              <a:t>M</a:t>
            </a:r>
            <a:r>
              <a:rPr lang="en-GB" sz="2400" dirty="0">
                <a:effectLst/>
                <a:latin typeface="NimbusRomNo9L"/>
              </a:rPr>
              <a:t>alware authors are no stranger to code-reuse and </a:t>
            </a:r>
            <a:r>
              <a:rPr lang="en-GB" sz="2400" dirty="0" err="1">
                <a:effectLst/>
                <a:latin typeface="NimbusRomNo9L"/>
              </a:rPr>
              <a:t>cut&amp;paste</a:t>
            </a:r>
            <a:r>
              <a:rPr lang="en-GB" sz="2400" dirty="0">
                <a:effectLst/>
                <a:latin typeface="NimbusRomNo9L"/>
              </a:rPr>
              <a:t> approaches[2].</a:t>
            </a:r>
            <a:endParaRPr lang="en-US" sz="2400" dirty="0"/>
          </a:p>
        </p:txBody>
      </p:sp>
      <p:sp>
        <p:nvSpPr>
          <p:cNvPr id="7" name="Rectangle 6">
            <a:extLst>
              <a:ext uri="{FF2B5EF4-FFF2-40B4-BE49-F238E27FC236}">
                <a16:creationId xmlns:a16="http://schemas.microsoft.com/office/drawing/2014/main" id="{8DED9A56-5A75-F354-0342-0AF3E7A571A3}"/>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2649802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71664" y="808822"/>
            <a:ext cx="11684000" cy="868362"/>
          </a:xfrm>
        </p:spPr>
        <p:txBody>
          <a:bodyPr>
            <a:normAutofit/>
          </a:bodyPr>
          <a:lstStyle/>
          <a:p>
            <a:r>
              <a:rPr lang="en-US" sz="4800" b="1" dirty="0"/>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551384" y="1988840"/>
            <a:ext cx="10357296" cy="5181600"/>
          </a:xfrm>
        </p:spPr>
        <p:txBody>
          <a:bodyPr>
            <a:normAutofit/>
          </a:bodyPr>
          <a:lstStyle/>
          <a:p>
            <a:r>
              <a:rPr lang="en-US" sz="2400" b="1" dirty="0"/>
              <a:t>Primary issue </a:t>
            </a:r>
            <a:r>
              <a:rPr lang="en-US" sz="2400" dirty="0"/>
              <a:t>- Existing products and services in the malware detection domain focus primarily on identifying known threats and previously observed evasion tactics.</a:t>
            </a:r>
          </a:p>
          <a:p>
            <a:r>
              <a:rPr lang="en-US" sz="2400" b="1" dirty="0"/>
              <a:t>Problem Statement</a:t>
            </a:r>
            <a:r>
              <a:rPr lang="en-US" sz="2400" dirty="0"/>
              <a:t>: How can a VAE-based generative model be utilized to both detect and generate sandbox evasion techniques employed by malware ?</a:t>
            </a:r>
          </a:p>
          <a:p>
            <a:endParaRPr lang="en-US" sz="2400" dirty="0"/>
          </a:p>
          <a:p>
            <a:pPr marL="0" indent="0">
              <a:buNone/>
            </a:pPr>
            <a:r>
              <a:rPr lang="en-GB" sz="2400" b="1" i="0" u="none" strike="noStrike" dirty="0">
                <a:solidFill>
                  <a:srgbClr val="000000"/>
                </a:solidFill>
                <a:effectLst/>
                <a:latin typeface="-webkit-standard"/>
              </a:rPr>
              <a:t>Existing challenges:</a:t>
            </a:r>
            <a:endParaRPr lang="en-US" sz="2400" b="1" i="0" u="none" strike="noStrike" dirty="0">
              <a:solidFill>
                <a:srgbClr val="000000"/>
              </a:solidFill>
              <a:effectLst/>
              <a:latin typeface="-webkit-standard"/>
            </a:endParaRPr>
          </a:p>
          <a:p>
            <a:r>
              <a:rPr lang="en-GB" sz="1800" b="0" i="0" u="none" strike="noStrike" dirty="0">
                <a:solidFill>
                  <a:srgbClr val="000000"/>
                </a:solidFill>
                <a:effectLst/>
                <a:latin typeface="-webkit-standard"/>
              </a:rPr>
              <a:t>Limited datasets of evasion </a:t>
            </a:r>
            <a:r>
              <a:rPr lang="en-GB" sz="1800" b="0" i="0" u="none" strike="noStrike" dirty="0" err="1">
                <a:solidFill>
                  <a:srgbClr val="000000"/>
                </a:solidFill>
                <a:effectLst/>
                <a:latin typeface="-webkit-standard"/>
              </a:rPr>
              <a:t>behaviors</a:t>
            </a:r>
            <a:r>
              <a:rPr lang="en-GB" sz="1800" b="0" i="0" u="none" strike="noStrike" dirty="0">
                <a:solidFill>
                  <a:srgbClr val="000000"/>
                </a:solidFill>
                <a:effectLst/>
                <a:latin typeface="-webkit-standard"/>
              </a:rPr>
              <a:t>.</a:t>
            </a:r>
            <a:endParaRPr lang="en-US" sz="1800" dirty="0">
              <a:solidFill>
                <a:srgbClr val="000000"/>
              </a:solidFill>
              <a:latin typeface="-webkit-standard"/>
            </a:endParaRPr>
          </a:p>
          <a:p>
            <a:r>
              <a:rPr lang="en-GB" sz="1800" b="0" i="0" u="none" strike="noStrike" dirty="0">
                <a:solidFill>
                  <a:srgbClr val="000000"/>
                </a:solidFill>
                <a:effectLst/>
                <a:latin typeface="-webkit-standard"/>
              </a:rPr>
              <a:t>Detection models not adaptive to novel evasion techniques.</a:t>
            </a:r>
            <a:endParaRPr lang="en-US" sz="1800" dirty="0"/>
          </a:p>
        </p:txBody>
      </p:sp>
      <p:sp>
        <p:nvSpPr>
          <p:cNvPr id="2" name="Rectangle 1">
            <a:extLst>
              <a:ext uri="{FF2B5EF4-FFF2-40B4-BE49-F238E27FC236}">
                <a16:creationId xmlns:a16="http://schemas.microsoft.com/office/drawing/2014/main" id="{78905B5A-2538-4E6C-8FA6-0911E2F96562}"/>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3890529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007768" y="258121"/>
            <a:ext cx="11684000" cy="868362"/>
          </a:xfrm>
        </p:spPr>
        <p:txBody>
          <a:bodyPr>
            <a:normAutofit fontScale="90000"/>
          </a:bodyPr>
          <a:lstStyle/>
          <a:p>
            <a:r>
              <a:rPr lang="en-US" b="1" dirty="0"/>
              <a:t> Research Gap</a:t>
            </a:r>
            <a:br>
              <a:rPr lang="en-US" b="1" dirty="0"/>
            </a:br>
            <a:endParaRPr lang="en-US" b="1" dirty="0"/>
          </a:p>
        </p:txBody>
      </p:sp>
      <p:graphicFrame>
        <p:nvGraphicFramePr>
          <p:cNvPr id="2" name="Table 1">
            <a:extLst>
              <a:ext uri="{FF2B5EF4-FFF2-40B4-BE49-F238E27FC236}">
                <a16:creationId xmlns:a16="http://schemas.microsoft.com/office/drawing/2014/main" id="{6872B99A-D2C2-55E7-4A7B-35FF5295CE24}"/>
              </a:ext>
            </a:extLst>
          </p:cNvPr>
          <p:cNvGraphicFramePr>
            <a:graphicFrameLocks/>
          </p:cNvGraphicFramePr>
          <p:nvPr/>
        </p:nvGraphicFramePr>
        <p:xfrm>
          <a:off x="228856" y="836712"/>
          <a:ext cx="11089233" cy="5519831"/>
        </p:xfrm>
        <a:graphic>
          <a:graphicData uri="http://schemas.openxmlformats.org/drawingml/2006/table">
            <a:tbl>
              <a:tblPr firstRow="1" bandRow="1">
                <a:tableStyleId>{073A0DAA-6AF3-43AB-8588-CEC1D06C72B9}</a:tableStyleId>
              </a:tblPr>
              <a:tblGrid>
                <a:gridCol w="3816424">
                  <a:extLst>
                    <a:ext uri="{9D8B030D-6E8A-4147-A177-3AD203B41FA5}">
                      <a16:colId xmlns:a16="http://schemas.microsoft.com/office/drawing/2014/main" val="2410358196"/>
                    </a:ext>
                  </a:extLst>
                </a:gridCol>
                <a:gridCol w="1923049">
                  <a:extLst>
                    <a:ext uri="{9D8B030D-6E8A-4147-A177-3AD203B41FA5}">
                      <a16:colId xmlns:a16="http://schemas.microsoft.com/office/drawing/2014/main" val="3296848295"/>
                    </a:ext>
                  </a:extLst>
                </a:gridCol>
                <a:gridCol w="1746797">
                  <a:extLst>
                    <a:ext uri="{9D8B030D-6E8A-4147-A177-3AD203B41FA5}">
                      <a16:colId xmlns:a16="http://schemas.microsoft.com/office/drawing/2014/main" val="1346223616"/>
                    </a:ext>
                  </a:extLst>
                </a:gridCol>
                <a:gridCol w="1746797">
                  <a:extLst>
                    <a:ext uri="{9D8B030D-6E8A-4147-A177-3AD203B41FA5}">
                      <a16:colId xmlns:a16="http://schemas.microsoft.com/office/drawing/2014/main" val="667495587"/>
                    </a:ext>
                  </a:extLst>
                </a:gridCol>
                <a:gridCol w="1856166">
                  <a:extLst>
                    <a:ext uri="{9D8B030D-6E8A-4147-A177-3AD203B41FA5}">
                      <a16:colId xmlns:a16="http://schemas.microsoft.com/office/drawing/2014/main" val="1670269113"/>
                    </a:ext>
                  </a:extLst>
                </a:gridCol>
              </a:tblGrid>
              <a:tr h="1256241">
                <a:tc>
                  <a:txBody>
                    <a:bodyPr/>
                    <a:lstStyle/>
                    <a:p>
                      <a:r>
                        <a:rPr lang="en-LK" dirty="0"/>
                        <a:t>Research</a:t>
                      </a:r>
                    </a:p>
                  </a:txBody>
                  <a:tcPr/>
                </a:tc>
                <a:tc>
                  <a:txBody>
                    <a:bodyPr/>
                    <a:lstStyle/>
                    <a:p>
                      <a:r>
                        <a:rPr lang="en-LK" dirty="0"/>
                        <a:t>Analyze &amp; Detect Malware evasion techniques</a:t>
                      </a:r>
                    </a:p>
                  </a:txBody>
                  <a:tcPr/>
                </a:tc>
                <a:tc>
                  <a:txBody>
                    <a:bodyPr/>
                    <a:lstStyle/>
                    <a:p>
                      <a:r>
                        <a:rPr lang="en-LK" dirty="0"/>
                        <a:t>Integrate with a sandbox for analyze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rPr>
                        <a:t>Comparative </a:t>
                      </a:r>
                      <a:endParaRPr lang="en-GB" dirty="0"/>
                    </a:p>
                    <a:p>
                      <a:r>
                        <a:rPr lang="en-LK" dirty="0"/>
                        <a:t>detection</a:t>
                      </a:r>
                    </a:p>
                  </a:txBody>
                  <a:tcPr/>
                </a:tc>
                <a:tc>
                  <a:txBody>
                    <a:bodyPr/>
                    <a:lstStyle/>
                    <a:p>
                      <a:r>
                        <a:rPr lang="en-LK" dirty="0"/>
                        <a:t>Generating potential evasion techniques</a:t>
                      </a:r>
                    </a:p>
                  </a:txBody>
                  <a:tcPr/>
                </a:tc>
                <a:extLst>
                  <a:ext uri="{0D108BD9-81ED-4DB2-BD59-A6C34878D82A}">
                    <a16:rowId xmlns:a16="http://schemas.microsoft.com/office/drawing/2014/main" val="2127809977"/>
                  </a:ext>
                </a:extLst>
              </a:tr>
              <a:tr h="1120023">
                <a:tc>
                  <a:txBody>
                    <a:bodyPr/>
                    <a:lstStyle/>
                    <a:p>
                      <a:r>
                        <a:rPr lang="en-GB" sz="1800" b="0" u="none" strike="noStrike" kern="1200" dirty="0">
                          <a:solidFill>
                            <a:schemeClr val="dk1"/>
                          </a:solidFill>
                          <a:effectLst/>
                        </a:rPr>
                        <a:t>M. </a:t>
                      </a:r>
                      <a:r>
                        <a:rPr lang="en-GB" sz="1800" b="0" u="none" strike="noStrike" kern="1200" dirty="0" err="1">
                          <a:solidFill>
                            <a:schemeClr val="dk1"/>
                          </a:solidFill>
                          <a:effectLst/>
                        </a:rPr>
                        <a:t>Ficco</a:t>
                      </a:r>
                      <a:r>
                        <a:rPr lang="en-GB" sz="1800" b="0" u="none" strike="noStrike" kern="1200" dirty="0">
                          <a:solidFill>
                            <a:schemeClr val="dk1"/>
                          </a:solidFill>
                          <a:effectLst/>
                        </a:rPr>
                        <a:t>, "Malware Analysis by Combining Multiple Detectors and Observation Windows," June 2022 [3].</a:t>
                      </a:r>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extLst>
                  <a:ext uri="{0D108BD9-81ED-4DB2-BD59-A6C34878D82A}">
                    <a16:rowId xmlns:a16="http://schemas.microsoft.com/office/drawing/2014/main" val="2838859635"/>
                  </a:ext>
                </a:extLst>
              </a:tr>
              <a:tr h="697430">
                <a:tc>
                  <a:txBody>
                    <a:bodyPr/>
                    <a:lstStyle/>
                    <a:p>
                      <a:r>
                        <a:rPr lang="en-GB" sz="1800" b="0" u="none" strike="noStrike" kern="1200" dirty="0">
                          <a:solidFill>
                            <a:schemeClr val="dk1"/>
                          </a:solidFill>
                          <a:effectLst/>
                        </a:rPr>
                        <a:t>"Comparative Study of Detection and Analysis of Different Malware with the Help of Different Algorithm,2023”[4].</a:t>
                      </a:r>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extLst>
                  <a:ext uri="{0D108BD9-81ED-4DB2-BD59-A6C34878D82A}">
                    <a16:rowId xmlns:a16="http://schemas.microsoft.com/office/drawing/2014/main" val="2972258670"/>
                  </a:ext>
                </a:extLst>
              </a:tr>
              <a:tr h="6974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rPr>
                        <a:t>"On the Effectiveness of Perturbations in Generating Evasive Malware Variants, 2023”[5].</a:t>
                      </a:r>
                    </a:p>
                    <a:p>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extLst>
                  <a:ext uri="{0D108BD9-81ED-4DB2-BD59-A6C34878D82A}">
                    <a16:rowId xmlns:a16="http://schemas.microsoft.com/office/drawing/2014/main" val="1969622642"/>
                  </a:ext>
                </a:extLst>
              </a:tr>
              <a:tr h="697430">
                <a:tc>
                  <a:txBody>
                    <a:bodyPr/>
                    <a:lstStyle/>
                    <a:p>
                      <a:r>
                        <a:rPr lang="en-LK" dirty="0"/>
                        <a:t>Proposed Approach</a:t>
                      </a:r>
                    </a:p>
                  </a:txBody>
                  <a:tcPr/>
                </a:tc>
                <a:tc>
                  <a:txBody>
                    <a:bodyPr/>
                    <a:lstStyle/>
                    <a:p>
                      <a:endParaRPr lang="en-LK" dirty="0"/>
                    </a:p>
                  </a:txBody>
                  <a:tcPr/>
                </a:tc>
                <a:tc>
                  <a:txBody>
                    <a:bodyPr/>
                    <a:lstStyle/>
                    <a:p>
                      <a:endParaRPr lang="en-LK" dirty="0"/>
                    </a:p>
                  </a:txBody>
                  <a:tcPr/>
                </a:tc>
                <a:tc>
                  <a:txBody>
                    <a:bodyPr/>
                    <a:lstStyle/>
                    <a:p>
                      <a:endParaRPr lang="en-LK" dirty="0"/>
                    </a:p>
                  </a:txBody>
                  <a:tcPr/>
                </a:tc>
                <a:tc>
                  <a:txBody>
                    <a:bodyPr/>
                    <a:lstStyle/>
                    <a:p>
                      <a:endParaRPr lang="en-LK" dirty="0"/>
                    </a:p>
                  </a:txBody>
                  <a:tcPr/>
                </a:tc>
                <a:extLst>
                  <a:ext uri="{0D108BD9-81ED-4DB2-BD59-A6C34878D82A}">
                    <a16:rowId xmlns:a16="http://schemas.microsoft.com/office/drawing/2014/main" val="3929639481"/>
                  </a:ext>
                </a:extLst>
              </a:tr>
            </a:tbl>
          </a:graphicData>
        </a:graphic>
      </p:graphicFrame>
      <p:pic>
        <p:nvPicPr>
          <p:cNvPr id="9" name="Picture 8" descr="A black background with a black square&#10;&#10;Description automatically generated with medium confidence">
            <a:extLst>
              <a:ext uri="{FF2B5EF4-FFF2-40B4-BE49-F238E27FC236}">
                <a16:creationId xmlns:a16="http://schemas.microsoft.com/office/drawing/2014/main" id="{B9243F6B-916C-33E5-D7A7-39C28FAF852A}"/>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flipH="1" flipV="1">
            <a:off x="8184232" y="2276872"/>
            <a:ext cx="657944" cy="657944"/>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C1822E08-CBD8-B56B-192E-8897541F2138}"/>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flipH="1" flipV="1">
            <a:off x="9912424" y="2276872"/>
            <a:ext cx="657944" cy="657944"/>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0EFAB17D-D8CD-7817-FA99-5B5FDB654F57}"/>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flipH="1" flipV="1">
            <a:off x="6456040" y="3353077"/>
            <a:ext cx="657944" cy="657944"/>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F55AC140-9696-8E1C-B324-E54938640E7D}"/>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flipH="1" flipV="1">
            <a:off x="6456040" y="4354329"/>
            <a:ext cx="657944" cy="657944"/>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D28C8F19-ABBD-32F2-11CC-25501FE98EEF}"/>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flipH="1" flipV="1">
            <a:off x="4583832" y="4354329"/>
            <a:ext cx="657944" cy="657944"/>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9EF10394-D963-610E-D046-8F3E23527021}"/>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flipH="1" flipV="1">
            <a:off x="8229120" y="4354329"/>
            <a:ext cx="657944" cy="657944"/>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8674521C-D154-DCD1-CBA0-F3BD627892CE}"/>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flipH="1" flipV="1">
            <a:off x="9912424" y="3353077"/>
            <a:ext cx="657944" cy="657944"/>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4CB0A623-F939-5402-1019-DF332C459C71}"/>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4583832" y="2298103"/>
            <a:ext cx="657944" cy="657944"/>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9E741368-9AFE-41C8-A7D8-936598FC59D3}"/>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6456040" y="2298103"/>
            <a:ext cx="657944" cy="657944"/>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A3204AEF-AC7A-BAEB-8B09-244AF38D3CDD}"/>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4583832" y="3392329"/>
            <a:ext cx="657944" cy="657944"/>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F0F65517-B727-E21A-1477-7D461107F8C7}"/>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8184232" y="3315600"/>
            <a:ext cx="657944" cy="657944"/>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0D1231DF-7684-D898-9484-3512062B3466}"/>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9912424" y="4354329"/>
            <a:ext cx="657944" cy="657944"/>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FF702D4B-A298-0A4E-B0A9-64105E140ED1}"/>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6502930" y="5355581"/>
            <a:ext cx="657944" cy="657944"/>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3B5B74F4-17F1-0A74-15C7-5B51F25BD5AB}"/>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4605806" y="5326393"/>
            <a:ext cx="657944" cy="657944"/>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3FD82D9D-8098-26E2-2695-D8A1843A315A}"/>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8229120" y="5326393"/>
            <a:ext cx="657944" cy="657944"/>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3DAA6C7F-1748-5A84-D4A9-9CE75DA0C491}"/>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9955310" y="5355581"/>
            <a:ext cx="657944" cy="657944"/>
          </a:xfrm>
          <a:prstGeom prst="rect">
            <a:avLst/>
          </a:prstGeom>
        </p:spPr>
      </p:pic>
      <p:sp>
        <p:nvSpPr>
          <p:cNvPr id="26" name="Rectangle 25">
            <a:extLst>
              <a:ext uri="{FF2B5EF4-FFF2-40B4-BE49-F238E27FC236}">
                <a16:creationId xmlns:a16="http://schemas.microsoft.com/office/drawing/2014/main" id="{250124DE-7634-2897-8EA1-330D434C2A4B}"/>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91231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7004-0AB0-444C-A6A2-C1540AA4C6F4}"/>
              </a:ext>
            </a:extLst>
          </p:cNvPr>
          <p:cNvSpPr>
            <a:spLocks noGrp="1"/>
          </p:cNvSpPr>
          <p:nvPr>
            <p:ph type="title"/>
          </p:nvPr>
        </p:nvSpPr>
        <p:spPr/>
        <p:txBody>
          <a:bodyPr/>
          <a:lstStyle/>
          <a:p>
            <a:r>
              <a:rPr lang="en-LK" dirty="0"/>
              <a:t>Overall System Diagram</a:t>
            </a:r>
          </a:p>
        </p:txBody>
      </p:sp>
      <p:pic>
        <p:nvPicPr>
          <p:cNvPr id="5" name="Content Placeholder 4" descr="A diagram of a company&#10;&#10;Description automatically generated">
            <a:extLst>
              <a:ext uri="{FF2B5EF4-FFF2-40B4-BE49-F238E27FC236}">
                <a16:creationId xmlns:a16="http://schemas.microsoft.com/office/drawing/2014/main" id="{CC093BE8-8062-6547-840B-41A8992A53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648" y="1124744"/>
            <a:ext cx="11684000" cy="5125883"/>
          </a:xfrm>
        </p:spPr>
      </p:pic>
    </p:spTree>
    <p:extLst>
      <p:ext uri="{BB962C8B-B14F-4D97-AF65-F5344CB8AC3E}">
        <p14:creationId xmlns:p14="http://schemas.microsoft.com/office/powerpoint/2010/main" val="1042313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855640" y="269528"/>
            <a:ext cx="11684000" cy="868362"/>
          </a:xfrm>
        </p:spPr>
        <p:txBody>
          <a:bodyPr>
            <a:normAutofit fontScale="90000"/>
          </a:bodyPr>
          <a:lstStyle/>
          <a:p>
            <a:r>
              <a:rPr lang="en-US" b="1" dirty="0"/>
              <a:t>Specific and Sub Objectives</a:t>
            </a:r>
            <a:br>
              <a:rPr lang="en-US" b="1" dirty="0"/>
            </a:br>
            <a:endParaRPr lang="en-US" b="1"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838200"/>
            <a:ext cx="11684000" cy="5327104"/>
          </a:xfrm>
        </p:spPr>
        <p:txBody>
          <a:bodyPr>
            <a:normAutofit/>
          </a:bodyPr>
          <a:lstStyle/>
          <a:p>
            <a:r>
              <a:rPr lang="en-US" sz="2400" b="1" dirty="0"/>
              <a:t>Specific Objective </a:t>
            </a:r>
          </a:p>
          <a:p>
            <a:pPr lvl="1"/>
            <a:r>
              <a:rPr lang="en-US" sz="2000" dirty="0"/>
              <a:t>Develop a VAE-based generative model to analyze and detect sandbox evasion techniques employed by malware and simulate potential evasion strategies.</a:t>
            </a:r>
          </a:p>
          <a:p>
            <a:pPr marL="457200" lvl="1" indent="0">
              <a:buNone/>
            </a:pPr>
            <a:endParaRPr lang="en-US" sz="2000" dirty="0"/>
          </a:p>
          <a:p>
            <a:r>
              <a:rPr lang="en-US" sz="2400" b="1" dirty="0"/>
              <a:t>Sub Objectives</a:t>
            </a:r>
          </a:p>
          <a:p>
            <a:r>
              <a:rPr lang="en-US" sz="2400" dirty="0"/>
              <a:t>Data Collection and Preprocessing</a:t>
            </a:r>
          </a:p>
          <a:p>
            <a:pPr lvl="1"/>
            <a:r>
              <a:rPr lang="en-US" sz="2000" dirty="0"/>
              <a:t>Gather and preprocess a comprehensive dataset of known sandbox evasion techniques and malware behavior patterns.</a:t>
            </a:r>
          </a:p>
          <a:p>
            <a:pPr marL="400050"/>
            <a:r>
              <a:rPr lang="en-US" sz="2400" dirty="0"/>
              <a:t>Model Development</a:t>
            </a:r>
          </a:p>
          <a:p>
            <a:pPr marL="800100" lvl="1"/>
            <a:r>
              <a:rPr lang="en-US" sz="2000" dirty="0"/>
              <a:t>Design and train a VAE model to </a:t>
            </a:r>
          </a:p>
          <a:p>
            <a:pPr marL="1257300" lvl="2"/>
            <a:r>
              <a:rPr lang="en-US" sz="1800" dirty="0"/>
              <a:t>Detection: </a:t>
            </a:r>
            <a:r>
              <a:rPr lang="en-GB" sz="1800" b="0" i="0" u="none" strike="noStrike" dirty="0">
                <a:solidFill>
                  <a:srgbClr val="000000"/>
                </a:solidFill>
                <a:effectLst/>
                <a:latin typeface="-webkit-standard"/>
              </a:rPr>
              <a:t>Utilize the VAE to detect high reconstruction errors indicative of the evasion techniques.</a:t>
            </a:r>
            <a:endParaRPr lang="en-US" sz="1800" b="0" i="0" u="none" strike="noStrike" dirty="0">
              <a:solidFill>
                <a:srgbClr val="000000"/>
              </a:solidFill>
              <a:effectLst/>
              <a:latin typeface="-webkit-standard"/>
            </a:endParaRPr>
          </a:p>
          <a:p>
            <a:pPr marL="1257300" lvl="2"/>
            <a:r>
              <a:rPr lang="en-US" sz="1800" dirty="0"/>
              <a:t>Generation: </a:t>
            </a:r>
            <a:r>
              <a:rPr lang="en-GB" sz="1800" dirty="0">
                <a:solidFill>
                  <a:srgbClr val="000000"/>
                </a:solidFill>
                <a:latin typeface="-webkit-standard"/>
              </a:rPr>
              <a:t>S</a:t>
            </a:r>
            <a:r>
              <a:rPr lang="en-GB" sz="1800" b="0" i="0" u="none" strike="noStrike" dirty="0">
                <a:solidFill>
                  <a:srgbClr val="000000"/>
                </a:solidFill>
                <a:effectLst/>
                <a:latin typeface="-webkit-standard"/>
              </a:rPr>
              <a:t>ample from the latent space to simulate potential evasion techniques.</a:t>
            </a:r>
            <a:endParaRPr lang="en-GB" sz="1800" dirty="0">
              <a:solidFill>
                <a:srgbClr val="000000"/>
              </a:solidFill>
              <a:latin typeface="-webkit-standard"/>
            </a:endParaRPr>
          </a:p>
          <a:p>
            <a:pPr marL="457200"/>
            <a:r>
              <a:rPr lang="en-US" sz="2400" dirty="0"/>
              <a:t>Evaluation : </a:t>
            </a:r>
            <a:r>
              <a:rPr lang="en-GB" sz="1800" dirty="0"/>
              <a:t>Assess the model's performance using detection accuracy and generation quality</a:t>
            </a:r>
          </a:p>
        </p:txBody>
      </p:sp>
      <p:sp>
        <p:nvSpPr>
          <p:cNvPr id="2" name="Rectangle 1">
            <a:extLst>
              <a:ext uri="{FF2B5EF4-FFF2-40B4-BE49-F238E27FC236}">
                <a16:creationId xmlns:a16="http://schemas.microsoft.com/office/drawing/2014/main" id="{F71021B0-0BFD-6DD1-37E4-E8D21004BF67}"/>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3406858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505200" y="152400"/>
            <a:ext cx="10515600" cy="1325563"/>
          </a:xfrm>
        </p:spPr>
        <p:txBody>
          <a:bodyPr>
            <a:normAutofit/>
          </a:bodyPr>
          <a:lstStyle/>
          <a:p>
            <a:r>
              <a:rPr lang="en-US" dirty="0"/>
              <a:t>System Diagram</a:t>
            </a:r>
          </a:p>
        </p:txBody>
      </p:sp>
      <p:pic>
        <p:nvPicPr>
          <p:cNvPr id="17" name="Picture 16" descr="A diagram of a software development process&#10;&#10;Description automatically generated">
            <a:extLst>
              <a:ext uri="{FF2B5EF4-FFF2-40B4-BE49-F238E27FC236}">
                <a16:creationId xmlns:a16="http://schemas.microsoft.com/office/drawing/2014/main" id="{EC16E208-F398-CC99-1A9A-CCEA2C7EB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04800"/>
            <a:ext cx="5760640" cy="6082463"/>
          </a:xfrm>
          <a:prstGeom prst="rect">
            <a:avLst/>
          </a:prstGeom>
        </p:spPr>
      </p:pic>
      <p:sp>
        <p:nvSpPr>
          <p:cNvPr id="18" name="Rectangle 17">
            <a:extLst>
              <a:ext uri="{FF2B5EF4-FFF2-40B4-BE49-F238E27FC236}">
                <a16:creationId xmlns:a16="http://schemas.microsoft.com/office/drawing/2014/main" id="{EF2A017D-AEA2-63DA-F38D-C173B73D16D8}"/>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2620648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B5A3-0102-49EC-631D-C5E603D76844}"/>
              </a:ext>
            </a:extLst>
          </p:cNvPr>
          <p:cNvSpPr>
            <a:spLocks noGrp="1"/>
          </p:cNvSpPr>
          <p:nvPr>
            <p:ph type="title"/>
          </p:nvPr>
        </p:nvSpPr>
        <p:spPr/>
        <p:txBody>
          <a:bodyPr/>
          <a:lstStyle/>
          <a:p>
            <a:r>
              <a:rPr lang="en-GB" b="0" i="0" u="none" strike="noStrike" dirty="0">
                <a:solidFill>
                  <a:srgbClr val="000000"/>
                </a:solidFill>
                <a:effectLst/>
                <a:latin typeface="-webkit-standard"/>
              </a:rPr>
              <a:t>Current Progress</a:t>
            </a:r>
            <a:endParaRPr lang="en-LK" dirty="0"/>
          </a:p>
        </p:txBody>
      </p:sp>
      <p:sp>
        <p:nvSpPr>
          <p:cNvPr id="3" name="Content Placeholder 2">
            <a:extLst>
              <a:ext uri="{FF2B5EF4-FFF2-40B4-BE49-F238E27FC236}">
                <a16:creationId xmlns:a16="http://schemas.microsoft.com/office/drawing/2014/main" id="{DED11ED7-8DFB-0CAC-78E6-C33110C68108}"/>
              </a:ext>
            </a:extLst>
          </p:cNvPr>
          <p:cNvSpPr>
            <a:spLocks noGrp="1"/>
          </p:cNvSpPr>
          <p:nvPr>
            <p:ph idx="1"/>
          </p:nvPr>
        </p:nvSpPr>
        <p:spPr/>
        <p:txBody>
          <a:bodyPr/>
          <a:lstStyle/>
          <a:p>
            <a:r>
              <a:rPr lang="en-GB" dirty="0"/>
              <a:t>Implemented sandbox report parsing to extract API sequences.</a:t>
            </a:r>
          </a:p>
          <a:p>
            <a:r>
              <a:rPr lang="en-GB" dirty="0"/>
              <a:t>Trained a VAE model to classify API sequences as benign or malicious.</a:t>
            </a:r>
          </a:p>
          <a:p>
            <a:r>
              <a:rPr lang="en-GB" dirty="0"/>
              <a:t>Developed a rule-based detection system to identify evasion techniques from API sequences.</a:t>
            </a:r>
          </a:p>
          <a:p>
            <a:r>
              <a:rPr lang="en-GB" dirty="0"/>
              <a:t>Integrated the evasion dataset for technique matching.</a:t>
            </a:r>
            <a:endParaRPr lang="en-LK" dirty="0"/>
          </a:p>
        </p:txBody>
      </p:sp>
      <p:sp>
        <p:nvSpPr>
          <p:cNvPr id="4" name="Date Placeholder 3">
            <a:extLst>
              <a:ext uri="{FF2B5EF4-FFF2-40B4-BE49-F238E27FC236}">
                <a16:creationId xmlns:a16="http://schemas.microsoft.com/office/drawing/2014/main" id="{AF6F89F3-29E7-0692-8BE5-0BD693DCC786}"/>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smtClean="0"/>
              <a:pPr/>
              <a:t>12/8/2024</a:t>
            </a:fld>
            <a:endParaRPr lang="en-US" dirty="0"/>
          </a:p>
        </p:txBody>
      </p:sp>
      <p:sp>
        <p:nvSpPr>
          <p:cNvPr id="5" name="Slide Number Placeholder 4">
            <a:extLst>
              <a:ext uri="{FF2B5EF4-FFF2-40B4-BE49-F238E27FC236}">
                <a16:creationId xmlns:a16="http://schemas.microsoft.com/office/drawing/2014/main" id="{D185ED5F-81D1-0F0B-8F49-8B69A31A568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32</a:t>
            </a:fld>
            <a:endParaRPr lang="en-US" dirty="0"/>
          </a:p>
        </p:txBody>
      </p:sp>
      <p:sp>
        <p:nvSpPr>
          <p:cNvPr id="6" name="Rectangle 5">
            <a:extLst>
              <a:ext uri="{FF2B5EF4-FFF2-40B4-BE49-F238E27FC236}">
                <a16:creationId xmlns:a16="http://schemas.microsoft.com/office/drawing/2014/main" id="{65894760-65DF-7862-D9CF-E945BFC7E25D}"/>
              </a:ext>
            </a:extLst>
          </p:cNvPr>
          <p:cNvSpPr/>
          <p:nvPr/>
        </p:nvSpPr>
        <p:spPr>
          <a:xfrm>
            <a:off x="2667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4160888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E9A57-4F5C-D20E-E97D-C1837A08BC7F}"/>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pPr algn="ctr"/>
            <a:r>
              <a:rPr lang="en-US" sz="3600" b="1" dirty="0"/>
              <a:t>Data Collection</a:t>
            </a:r>
            <a:r>
              <a:rPr lang="en-US" sz="3600" b="1" i="0" u="none" strike="noStrike" dirty="0">
                <a:effectLst/>
              </a:rPr>
              <a:t/>
            </a:r>
            <a:br>
              <a:rPr lang="en-US" sz="3600" b="1" i="0" u="none" strike="noStrike" dirty="0">
                <a:effectLst/>
              </a:rPr>
            </a:br>
            <a:endParaRPr lang="en-US" sz="3600" dirty="0"/>
          </a:p>
        </p:txBody>
      </p:sp>
      <p:pic>
        <p:nvPicPr>
          <p:cNvPr id="7" name="Content Placeholder 6" descr="A screenshot of a computer&#10;&#10;Description automatically generated">
            <a:extLst>
              <a:ext uri="{FF2B5EF4-FFF2-40B4-BE49-F238E27FC236}">
                <a16:creationId xmlns:a16="http://schemas.microsoft.com/office/drawing/2014/main" id="{41D62FA9-093E-3319-3C68-64114A893A52}"/>
              </a:ext>
            </a:extLst>
          </p:cNvPr>
          <p:cNvPicPr>
            <a:picLocks noChangeAspect="1"/>
          </p:cNvPicPr>
          <p:nvPr/>
        </p:nvPicPr>
        <p:blipFill>
          <a:blip r:embed="rId2" cstate="print">
            <a:extLst>
              <a:ext uri="{28A0092B-C50C-407E-A947-70E740481C1C}">
                <a14:useLocalDpi xmlns:a14="http://schemas.microsoft.com/office/drawing/2010/main" val="0"/>
              </a:ext>
            </a:extLst>
          </a:blip>
          <a:srcRect l="12340" t="13680" r="10069" b="5233"/>
          <a:stretch/>
        </p:blipFill>
        <p:spPr>
          <a:xfrm>
            <a:off x="69510" y="2047330"/>
            <a:ext cx="5753428" cy="3757933"/>
          </a:xfrm>
          <a:prstGeom prst="rect">
            <a:avLst/>
          </a:prstGeom>
        </p:spPr>
      </p:pic>
      <p:pic>
        <p:nvPicPr>
          <p:cNvPr id="9" name="Content Placeholder 8" descr="A screen shot of a computer&#10;&#10;Description automatically generated">
            <a:extLst>
              <a:ext uri="{FF2B5EF4-FFF2-40B4-BE49-F238E27FC236}">
                <a16:creationId xmlns:a16="http://schemas.microsoft.com/office/drawing/2014/main" id="{3017FD22-8A96-041A-CC34-86CECE6DAC6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l="15435" t="6853" r="1590" b="29777"/>
          <a:stretch/>
        </p:blipFill>
        <p:spPr>
          <a:xfrm>
            <a:off x="5865656" y="2047331"/>
            <a:ext cx="6012691" cy="3757932"/>
          </a:xfrm>
          <a:prstGeom prst="rect">
            <a:avLst/>
          </a:prstGeom>
        </p:spPr>
      </p:pic>
      <p:sp>
        <p:nvSpPr>
          <p:cNvPr id="4" name="Date Placeholder 3">
            <a:extLst>
              <a:ext uri="{FF2B5EF4-FFF2-40B4-BE49-F238E27FC236}">
                <a16:creationId xmlns:a16="http://schemas.microsoft.com/office/drawing/2014/main" id="{3634A1C9-83C0-A6D5-E30A-8BEC17C2311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B61BEF0D-F0BB-DE4B-95CE-6DB70DBA9567}" type="datetimeFigureOut">
              <a:rPr lang="en-US" smtClean="0"/>
              <a:pPr defTabSz="914400">
                <a:spcAft>
                  <a:spcPts val="600"/>
                </a:spcAft>
              </a:pPr>
              <a:t>12/8/2024</a:t>
            </a:fld>
            <a:endParaRPr lang="en-US"/>
          </a:p>
        </p:txBody>
      </p:sp>
      <p:sp>
        <p:nvSpPr>
          <p:cNvPr id="5" name="Slide Number Placeholder 4">
            <a:extLst>
              <a:ext uri="{FF2B5EF4-FFF2-40B4-BE49-F238E27FC236}">
                <a16:creationId xmlns:a16="http://schemas.microsoft.com/office/drawing/2014/main" id="{68F40E02-7AC2-A3A5-D948-8FEDB9246E7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D57F1E4F-1CFF-5643-939E-217C01CDF565}" type="slidenum">
              <a:rPr lang="en-US" smtClean="0"/>
              <a:pPr defTabSz="914400">
                <a:spcAft>
                  <a:spcPts val="600"/>
                </a:spcAft>
              </a:pPr>
              <a:t>33</a:t>
            </a:fld>
            <a:endParaRPr lang="en-US"/>
          </a:p>
        </p:txBody>
      </p:sp>
      <p:sp>
        <p:nvSpPr>
          <p:cNvPr id="8" name="Rectangle 7">
            <a:extLst>
              <a:ext uri="{FF2B5EF4-FFF2-40B4-BE49-F238E27FC236}">
                <a16:creationId xmlns:a16="http://schemas.microsoft.com/office/drawing/2014/main" id="{65894760-65DF-7862-D9CF-E945BFC7E25D}"/>
              </a:ext>
            </a:extLst>
          </p:cNvPr>
          <p:cNvSpPr/>
          <p:nvPr/>
        </p:nvSpPr>
        <p:spPr>
          <a:xfrm>
            <a:off x="2667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99575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5FF5-8BB0-0D10-05EE-1C7116C618C5}"/>
              </a:ext>
            </a:extLst>
          </p:cNvPr>
          <p:cNvSpPr>
            <a:spLocks noGrp="1"/>
          </p:cNvSpPr>
          <p:nvPr>
            <p:ph type="title"/>
          </p:nvPr>
        </p:nvSpPr>
        <p:spPr>
          <a:xfrm>
            <a:off x="838200" y="287088"/>
            <a:ext cx="10515600" cy="1325563"/>
          </a:xfrm>
        </p:spPr>
        <p:txBody>
          <a:bodyPr/>
          <a:lstStyle/>
          <a:p>
            <a:r>
              <a:rPr lang="en-GB" b="0" i="0" u="none" strike="noStrike" dirty="0">
                <a:solidFill>
                  <a:srgbClr val="000000"/>
                </a:solidFill>
                <a:effectLst/>
                <a:latin typeface="-webkit-standard"/>
              </a:rPr>
              <a:t>Why Only API Sequences</a:t>
            </a:r>
            <a:endParaRPr lang="en-LK" dirty="0"/>
          </a:p>
        </p:txBody>
      </p:sp>
      <p:sp>
        <p:nvSpPr>
          <p:cNvPr id="3" name="Content Placeholder 2">
            <a:extLst>
              <a:ext uri="{FF2B5EF4-FFF2-40B4-BE49-F238E27FC236}">
                <a16:creationId xmlns:a16="http://schemas.microsoft.com/office/drawing/2014/main" id="{08A9AD7A-762D-FEB8-0EDB-431D2D7C5DCC}"/>
              </a:ext>
            </a:extLst>
          </p:cNvPr>
          <p:cNvSpPr>
            <a:spLocks noGrp="1"/>
          </p:cNvSpPr>
          <p:nvPr>
            <p:ph idx="1"/>
          </p:nvPr>
        </p:nvSpPr>
        <p:spPr>
          <a:xfrm>
            <a:off x="838200" y="1556792"/>
            <a:ext cx="10515600" cy="4351338"/>
          </a:xfrm>
        </p:spPr>
        <p:txBody>
          <a:bodyPr/>
          <a:lstStyle/>
          <a:p>
            <a:r>
              <a:rPr lang="en-GB" dirty="0"/>
              <a:t>The dataset primarily holds </a:t>
            </a:r>
            <a:r>
              <a:rPr lang="en-GB" b="1" dirty="0"/>
              <a:t>API sequences</a:t>
            </a:r>
            <a:r>
              <a:rPr lang="en-GB" dirty="0"/>
              <a:t>, making them the central feature for analysis.</a:t>
            </a:r>
          </a:p>
          <a:p>
            <a:r>
              <a:rPr lang="en-GB" dirty="0"/>
              <a:t>API calls are a direct representation of system-level </a:t>
            </a:r>
            <a:r>
              <a:rPr lang="en-GB" dirty="0" err="1"/>
              <a:t>behaviors</a:t>
            </a:r>
            <a:r>
              <a:rPr lang="en-GB" dirty="0"/>
              <a:t>, which are critical for identifying sandbox evasion techniques.</a:t>
            </a:r>
          </a:p>
          <a:p>
            <a:r>
              <a:rPr lang="en-GB" dirty="0"/>
              <a:t>Simplifies the scope and allows targeted analysis of malicious </a:t>
            </a:r>
            <a:r>
              <a:rPr lang="en-GB" dirty="0" err="1"/>
              <a:t>behaviors</a:t>
            </a:r>
            <a:r>
              <a:rPr lang="en-GB" dirty="0"/>
              <a:t>.</a:t>
            </a:r>
            <a:endParaRPr lang="en-LK" dirty="0"/>
          </a:p>
        </p:txBody>
      </p:sp>
      <p:sp>
        <p:nvSpPr>
          <p:cNvPr id="4" name="Date Placeholder 3">
            <a:extLst>
              <a:ext uri="{FF2B5EF4-FFF2-40B4-BE49-F238E27FC236}">
                <a16:creationId xmlns:a16="http://schemas.microsoft.com/office/drawing/2014/main" id="{F5CD0D80-AFB7-C85A-0497-5FA55AD1F07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smtClean="0"/>
              <a:pPr/>
              <a:t>12/8/2024</a:t>
            </a:fld>
            <a:endParaRPr lang="en-US" dirty="0"/>
          </a:p>
        </p:txBody>
      </p:sp>
      <p:sp>
        <p:nvSpPr>
          <p:cNvPr id="5" name="Slide Number Placeholder 4">
            <a:extLst>
              <a:ext uri="{FF2B5EF4-FFF2-40B4-BE49-F238E27FC236}">
                <a16:creationId xmlns:a16="http://schemas.microsoft.com/office/drawing/2014/main" id="{DB89EC4C-1F43-A8B6-C0B5-DE231E5182F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34</a:t>
            </a:fld>
            <a:endParaRPr lang="en-US" dirty="0"/>
          </a:p>
        </p:txBody>
      </p:sp>
      <p:sp>
        <p:nvSpPr>
          <p:cNvPr id="6" name="Rectangle 5">
            <a:extLst>
              <a:ext uri="{FF2B5EF4-FFF2-40B4-BE49-F238E27FC236}">
                <a16:creationId xmlns:a16="http://schemas.microsoft.com/office/drawing/2014/main" id="{65894760-65DF-7862-D9CF-E945BFC7E25D}"/>
              </a:ext>
            </a:extLst>
          </p:cNvPr>
          <p:cNvSpPr/>
          <p:nvPr/>
        </p:nvSpPr>
        <p:spPr>
          <a:xfrm>
            <a:off x="2667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860481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DA633-DA67-84F4-1BD6-F9E7C6BE480F}"/>
              </a:ext>
            </a:extLst>
          </p:cNvPr>
          <p:cNvSpPr>
            <a:spLocks noGrp="1"/>
          </p:cNvSpPr>
          <p:nvPr>
            <p:ph type="title"/>
          </p:nvPr>
        </p:nvSpPr>
        <p:spPr/>
        <p:txBody>
          <a:bodyPr/>
          <a:lstStyle/>
          <a:p>
            <a:endParaRPr lang="en-LK"/>
          </a:p>
        </p:txBody>
      </p:sp>
      <p:pic>
        <p:nvPicPr>
          <p:cNvPr id="7" name="Content Placeholder 6" descr="A screenshot of a computer&#10;&#10;Description automatically generated">
            <a:extLst>
              <a:ext uri="{FF2B5EF4-FFF2-40B4-BE49-F238E27FC236}">
                <a16:creationId xmlns:a16="http://schemas.microsoft.com/office/drawing/2014/main" id="{83C33020-F72D-1944-FB84-B3AD89EEB65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9663" t="48432" r="33452" b="3578"/>
          <a:stretch/>
        </p:blipFill>
        <p:spPr>
          <a:xfrm>
            <a:off x="191344" y="136525"/>
            <a:ext cx="7810636" cy="4118337"/>
          </a:xfrm>
        </p:spPr>
      </p:pic>
      <p:sp>
        <p:nvSpPr>
          <p:cNvPr id="4" name="Date Placeholder 3">
            <a:extLst>
              <a:ext uri="{FF2B5EF4-FFF2-40B4-BE49-F238E27FC236}">
                <a16:creationId xmlns:a16="http://schemas.microsoft.com/office/drawing/2014/main" id="{38FE8365-06CE-3065-C5D1-3F72B0DA417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smtClean="0"/>
              <a:pPr/>
              <a:t>12/8/2024</a:t>
            </a:fld>
            <a:endParaRPr lang="en-US" dirty="0"/>
          </a:p>
        </p:txBody>
      </p:sp>
      <p:sp>
        <p:nvSpPr>
          <p:cNvPr id="5" name="Slide Number Placeholder 4">
            <a:extLst>
              <a:ext uri="{FF2B5EF4-FFF2-40B4-BE49-F238E27FC236}">
                <a16:creationId xmlns:a16="http://schemas.microsoft.com/office/drawing/2014/main" id="{677493D4-B778-5116-C691-0F10FEAF009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35</a:t>
            </a:fld>
            <a:endParaRPr lang="en-US" dirty="0"/>
          </a:p>
        </p:txBody>
      </p:sp>
      <p:pic>
        <p:nvPicPr>
          <p:cNvPr id="9" name="Picture 8" descr="A screenshot of a computer&#10;&#10;Description automatically generated">
            <a:extLst>
              <a:ext uri="{FF2B5EF4-FFF2-40B4-BE49-F238E27FC236}">
                <a16:creationId xmlns:a16="http://schemas.microsoft.com/office/drawing/2014/main" id="{8E56B998-15A6-7E2A-05BB-C06C3141760D}"/>
              </a:ext>
            </a:extLst>
          </p:cNvPr>
          <p:cNvPicPr>
            <a:picLocks noChangeAspect="1"/>
          </p:cNvPicPr>
          <p:nvPr/>
        </p:nvPicPr>
        <p:blipFill>
          <a:blip r:embed="rId3" cstate="print">
            <a:extLst>
              <a:ext uri="{28A0092B-C50C-407E-A947-70E740481C1C}">
                <a14:useLocalDpi xmlns:a14="http://schemas.microsoft.com/office/drawing/2010/main" val="0"/>
              </a:ext>
            </a:extLst>
          </a:blip>
          <a:srcRect l="9442" t="35425" r="33118" b="37288"/>
          <a:stretch/>
        </p:blipFill>
        <p:spPr>
          <a:xfrm>
            <a:off x="3886200" y="4343400"/>
            <a:ext cx="7056784" cy="2012950"/>
          </a:xfrm>
          <a:prstGeom prst="rect">
            <a:avLst/>
          </a:prstGeom>
        </p:spPr>
      </p:pic>
      <p:sp>
        <p:nvSpPr>
          <p:cNvPr id="8" name="Rectangle 7">
            <a:extLst>
              <a:ext uri="{FF2B5EF4-FFF2-40B4-BE49-F238E27FC236}">
                <a16:creationId xmlns:a16="http://schemas.microsoft.com/office/drawing/2014/main" id="{65894760-65DF-7862-D9CF-E945BFC7E25D}"/>
              </a:ext>
            </a:extLst>
          </p:cNvPr>
          <p:cNvSpPr/>
          <p:nvPr/>
        </p:nvSpPr>
        <p:spPr>
          <a:xfrm>
            <a:off x="2667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851059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B9D9-BF44-2F28-223C-251281B901F2}"/>
              </a:ext>
            </a:extLst>
          </p:cNvPr>
          <p:cNvSpPr>
            <a:spLocks noGrp="1"/>
          </p:cNvSpPr>
          <p:nvPr>
            <p:ph type="title"/>
          </p:nvPr>
        </p:nvSpPr>
        <p:spPr/>
        <p:txBody>
          <a:bodyPr/>
          <a:lstStyle/>
          <a:p>
            <a:r>
              <a:rPr lang="en-LK" dirty="0"/>
              <a:t>Preprocessing and Preprocessed Dataset</a:t>
            </a:r>
          </a:p>
        </p:txBody>
      </p:sp>
      <p:pic>
        <p:nvPicPr>
          <p:cNvPr id="8" name="Content Placeholder 7" descr="A screen shot of a computer&#10;&#10;Description automatically generated">
            <a:extLst>
              <a:ext uri="{FF2B5EF4-FFF2-40B4-BE49-F238E27FC236}">
                <a16:creationId xmlns:a16="http://schemas.microsoft.com/office/drawing/2014/main" id="{611E1C7A-B7BF-0AC2-77A1-8163EE749F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15869" t="5406" r="22551" b="20126"/>
          <a:stretch/>
        </p:blipFill>
        <p:spPr>
          <a:xfrm>
            <a:off x="1193746" y="1964189"/>
            <a:ext cx="5192390" cy="3924437"/>
          </a:xfrm>
        </p:spPr>
      </p:pic>
      <p:sp>
        <p:nvSpPr>
          <p:cNvPr id="4" name="Date Placeholder 3">
            <a:extLst>
              <a:ext uri="{FF2B5EF4-FFF2-40B4-BE49-F238E27FC236}">
                <a16:creationId xmlns:a16="http://schemas.microsoft.com/office/drawing/2014/main" id="{CD516EC2-9D15-55C0-A4D5-2DFA0581BC9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smtClean="0"/>
              <a:pPr/>
              <a:t>12/8/2024</a:t>
            </a:fld>
            <a:endParaRPr lang="en-US" dirty="0"/>
          </a:p>
        </p:txBody>
      </p:sp>
      <p:sp>
        <p:nvSpPr>
          <p:cNvPr id="5" name="Slide Number Placeholder 4">
            <a:extLst>
              <a:ext uri="{FF2B5EF4-FFF2-40B4-BE49-F238E27FC236}">
                <a16:creationId xmlns:a16="http://schemas.microsoft.com/office/drawing/2014/main" id="{E5F5C870-26E0-5FA0-0DAA-1745B6137AD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36</a:t>
            </a:fld>
            <a:endParaRPr lang="en-US" dirty="0"/>
          </a:p>
        </p:txBody>
      </p:sp>
      <p:pic>
        <p:nvPicPr>
          <p:cNvPr id="10" name="Picture 9" descr="A screenshot of a computer program&#10;&#10;Description automatically generated">
            <a:extLst>
              <a:ext uri="{FF2B5EF4-FFF2-40B4-BE49-F238E27FC236}">
                <a16:creationId xmlns:a16="http://schemas.microsoft.com/office/drawing/2014/main" id="{30835413-576A-A904-8D8C-4938132FD881}"/>
              </a:ext>
            </a:extLst>
          </p:cNvPr>
          <p:cNvPicPr>
            <a:picLocks noChangeAspect="1"/>
          </p:cNvPicPr>
          <p:nvPr/>
        </p:nvPicPr>
        <p:blipFill>
          <a:blip r:embed="rId3">
            <a:extLst>
              <a:ext uri="{28A0092B-C50C-407E-A947-70E740481C1C}">
                <a14:useLocalDpi xmlns:a14="http://schemas.microsoft.com/office/drawing/2010/main" val="0"/>
              </a:ext>
            </a:extLst>
          </a:blip>
          <a:srcRect l="2941" t="7516" r="81293" b="59058"/>
          <a:stretch/>
        </p:blipFill>
        <p:spPr>
          <a:xfrm>
            <a:off x="7170439" y="1964189"/>
            <a:ext cx="2961613" cy="3924437"/>
          </a:xfrm>
          <a:prstGeom prst="rect">
            <a:avLst/>
          </a:prstGeom>
        </p:spPr>
      </p:pic>
      <p:sp>
        <p:nvSpPr>
          <p:cNvPr id="7" name="Rectangle 6">
            <a:extLst>
              <a:ext uri="{FF2B5EF4-FFF2-40B4-BE49-F238E27FC236}">
                <a16:creationId xmlns:a16="http://schemas.microsoft.com/office/drawing/2014/main" id="{65894760-65DF-7862-D9CF-E945BFC7E25D}"/>
              </a:ext>
            </a:extLst>
          </p:cNvPr>
          <p:cNvSpPr/>
          <p:nvPr/>
        </p:nvSpPr>
        <p:spPr>
          <a:xfrm>
            <a:off x="2667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1794964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B355-928A-2B53-C0F3-35EBC3D68E59}"/>
              </a:ext>
            </a:extLst>
          </p:cNvPr>
          <p:cNvSpPr>
            <a:spLocks noGrp="1"/>
          </p:cNvSpPr>
          <p:nvPr>
            <p:ph type="title"/>
          </p:nvPr>
        </p:nvSpPr>
        <p:spPr>
          <a:xfrm>
            <a:off x="2783632" y="0"/>
            <a:ext cx="10515600" cy="1325563"/>
          </a:xfrm>
        </p:spPr>
        <p:txBody>
          <a:bodyPr/>
          <a:lstStyle/>
          <a:p>
            <a:r>
              <a:rPr lang="en-GB" b="0" i="0" u="none" strike="noStrike" dirty="0">
                <a:solidFill>
                  <a:srgbClr val="000000"/>
                </a:solidFill>
                <a:effectLst/>
                <a:latin typeface="-webkit-standard"/>
              </a:rPr>
              <a:t>VAE Model Development</a:t>
            </a:r>
            <a:endParaRPr lang="en-LK" dirty="0"/>
          </a:p>
        </p:txBody>
      </p:sp>
      <p:sp>
        <p:nvSpPr>
          <p:cNvPr id="3" name="Content Placeholder 2">
            <a:extLst>
              <a:ext uri="{FF2B5EF4-FFF2-40B4-BE49-F238E27FC236}">
                <a16:creationId xmlns:a16="http://schemas.microsoft.com/office/drawing/2014/main" id="{543E82FC-C367-EE2F-C235-E6853A608BB6}"/>
              </a:ext>
            </a:extLst>
          </p:cNvPr>
          <p:cNvSpPr>
            <a:spLocks noGrp="1"/>
          </p:cNvSpPr>
          <p:nvPr>
            <p:ph idx="1"/>
          </p:nvPr>
        </p:nvSpPr>
        <p:spPr>
          <a:xfrm>
            <a:off x="815858" y="1412776"/>
            <a:ext cx="10515600" cy="4351338"/>
          </a:xfrm>
        </p:spPr>
        <p:txBody>
          <a:bodyPr/>
          <a:lstStyle/>
          <a:p>
            <a:r>
              <a:rPr lang="en-GB" b="0" i="0" u="none" strike="noStrike" dirty="0">
                <a:solidFill>
                  <a:srgbClr val="000000"/>
                </a:solidFill>
                <a:effectLst/>
                <a:latin typeface="-webkit-standard"/>
              </a:rPr>
              <a:t>Build a Variational Autoencoder (VAE) to classify API sequences as benign or malicious.</a:t>
            </a:r>
          </a:p>
          <a:p>
            <a:endParaRPr lang="en-LK" dirty="0"/>
          </a:p>
        </p:txBody>
      </p:sp>
      <p:sp>
        <p:nvSpPr>
          <p:cNvPr id="4" name="Date Placeholder 3">
            <a:extLst>
              <a:ext uri="{FF2B5EF4-FFF2-40B4-BE49-F238E27FC236}">
                <a16:creationId xmlns:a16="http://schemas.microsoft.com/office/drawing/2014/main" id="{6D3E77AE-7FF7-D9AF-E5CD-8BDD76C44C7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smtClean="0"/>
              <a:pPr/>
              <a:t>12/8/2024</a:t>
            </a:fld>
            <a:endParaRPr lang="en-US" dirty="0"/>
          </a:p>
        </p:txBody>
      </p:sp>
      <p:sp>
        <p:nvSpPr>
          <p:cNvPr id="5" name="Slide Number Placeholder 4">
            <a:extLst>
              <a:ext uri="{FF2B5EF4-FFF2-40B4-BE49-F238E27FC236}">
                <a16:creationId xmlns:a16="http://schemas.microsoft.com/office/drawing/2014/main" id="{53DB13FA-378A-3B51-091E-92D7F1C1DE3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37</a:t>
            </a:fld>
            <a:endParaRPr lang="en-US" dirty="0"/>
          </a:p>
        </p:txBody>
      </p:sp>
      <p:pic>
        <p:nvPicPr>
          <p:cNvPr id="7" name="Picture 6" descr="A screenshot of a computer&#10;&#10;Description automatically generated">
            <a:extLst>
              <a:ext uri="{FF2B5EF4-FFF2-40B4-BE49-F238E27FC236}">
                <a16:creationId xmlns:a16="http://schemas.microsoft.com/office/drawing/2014/main" id="{9E0DD1B8-8A53-0463-729A-A63950A2907E}"/>
              </a:ext>
            </a:extLst>
          </p:cNvPr>
          <p:cNvPicPr>
            <a:picLocks noChangeAspect="1"/>
          </p:cNvPicPr>
          <p:nvPr/>
        </p:nvPicPr>
        <p:blipFill>
          <a:blip r:embed="rId3" cstate="print">
            <a:extLst>
              <a:ext uri="{28A0092B-C50C-407E-A947-70E740481C1C}">
                <a14:useLocalDpi xmlns:a14="http://schemas.microsoft.com/office/drawing/2010/main" val="0"/>
              </a:ext>
            </a:extLst>
          </a:blip>
          <a:srcRect l="15926" t="6848" r="31265" b="19035"/>
          <a:stretch/>
        </p:blipFill>
        <p:spPr>
          <a:xfrm>
            <a:off x="263352" y="2564904"/>
            <a:ext cx="4104456" cy="36004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0DFBAFF-B68A-B53B-A4E0-8FD0220412B9}"/>
              </a:ext>
            </a:extLst>
          </p:cNvPr>
          <p:cNvPicPr>
            <a:picLocks noChangeAspect="1"/>
          </p:cNvPicPr>
          <p:nvPr/>
        </p:nvPicPr>
        <p:blipFill>
          <a:blip r:embed="rId4" cstate="print">
            <a:extLst>
              <a:ext uri="{28A0092B-C50C-407E-A947-70E740481C1C}">
                <a14:useLocalDpi xmlns:a14="http://schemas.microsoft.com/office/drawing/2010/main" val="0"/>
              </a:ext>
            </a:extLst>
          </a:blip>
          <a:srcRect l="16010" t="32323" r="60828"/>
          <a:stretch/>
        </p:blipFill>
        <p:spPr>
          <a:xfrm>
            <a:off x="4655840" y="2415675"/>
            <a:ext cx="2160240" cy="394511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638170A-A902-27A3-1ED1-9BD835EA9C7C}"/>
              </a:ext>
            </a:extLst>
          </p:cNvPr>
          <p:cNvPicPr>
            <a:picLocks noChangeAspect="1"/>
          </p:cNvPicPr>
          <p:nvPr/>
        </p:nvPicPr>
        <p:blipFill>
          <a:blip r:embed="rId5">
            <a:extLst>
              <a:ext uri="{28A0092B-C50C-407E-A947-70E740481C1C}">
                <a14:useLocalDpi xmlns:a14="http://schemas.microsoft.com/office/drawing/2010/main" val="0"/>
              </a:ext>
            </a:extLst>
          </a:blip>
          <a:srcRect l="16854" t="63177" r="55352" b="24965"/>
          <a:stretch/>
        </p:blipFill>
        <p:spPr>
          <a:xfrm>
            <a:off x="7042698" y="3645024"/>
            <a:ext cx="5400600" cy="1440160"/>
          </a:xfrm>
          <a:prstGeom prst="rect">
            <a:avLst/>
          </a:prstGeom>
        </p:spPr>
      </p:pic>
      <p:sp>
        <p:nvSpPr>
          <p:cNvPr id="10" name="Rectangle 9">
            <a:extLst>
              <a:ext uri="{FF2B5EF4-FFF2-40B4-BE49-F238E27FC236}">
                <a16:creationId xmlns:a16="http://schemas.microsoft.com/office/drawing/2014/main" id="{65894760-65DF-7862-D9CF-E945BFC7E25D}"/>
              </a:ext>
            </a:extLst>
          </p:cNvPr>
          <p:cNvSpPr/>
          <p:nvPr/>
        </p:nvSpPr>
        <p:spPr>
          <a:xfrm>
            <a:off x="2667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101270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4B42-4D99-28DD-AD2F-6A2364218A96}"/>
              </a:ext>
            </a:extLst>
          </p:cNvPr>
          <p:cNvSpPr>
            <a:spLocks noGrp="1"/>
          </p:cNvSpPr>
          <p:nvPr>
            <p:ph type="title"/>
          </p:nvPr>
        </p:nvSpPr>
        <p:spPr/>
        <p:txBody>
          <a:bodyPr/>
          <a:lstStyle/>
          <a:p>
            <a:r>
              <a:rPr lang="en-GB" b="0" i="0" u="none" strike="noStrike" dirty="0">
                <a:solidFill>
                  <a:srgbClr val="000000"/>
                </a:solidFill>
                <a:effectLst/>
                <a:latin typeface="-webkit-standard"/>
              </a:rPr>
              <a:t>Malware and Sandbox Evasion Detection</a:t>
            </a:r>
            <a:endParaRPr lang="en-LK" dirty="0"/>
          </a:p>
        </p:txBody>
      </p:sp>
      <p:sp>
        <p:nvSpPr>
          <p:cNvPr id="3" name="Content Placeholder 2">
            <a:extLst>
              <a:ext uri="{FF2B5EF4-FFF2-40B4-BE49-F238E27FC236}">
                <a16:creationId xmlns:a16="http://schemas.microsoft.com/office/drawing/2014/main" id="{4B924D4E-0616-5BF0-BCB5-49C18CE42063}"/>
              </a:ext>
            </a:extLst>
          </p:cNvPr>
          <p:cNvSpPr>
            <a:spLocks noGrp="1"/>
          </p:cNvSpPr>
          <p:nvPr>
            <p:ph idx="1"/>
          </p:nvPr>
        </p:nvSpPr>
        <p:spPr/>
        <p:txBody>
          <a:bodyPr/>
          <a:lstStyle/>
          <a:p>
            <a:r>
              <a:rPr lang="en-GB" b="0" i="0" u="none" strike="noStrike" dirty="0">
                <a:solidFill>
                  <a:srgbClr val="000000"/>
                </a:solidFill>
                <a:effectLst/>
                <a:latin typeface="-webkit-standard"/>
              </a:rPr>
              <a:t>Extracting API Sequences from Sandbox Reports</a:t>
            </a:r>
          </a:p>
          <a:p>
            <a:r>
              <a:rPr lang="en-GB" b="0" i="0" u="none" strike="noStrike" dirty="0">
                <a:solidFill>
                  <a:srgbClr val="000000"/>
                </a:solidFill>
                <a:effectLst/>
                <a:latin typeface="-webkit-standard"/>
              </a:rPr>
              <a:t>Tokenizing and Preprocessing API Sequences</a:t>
            </a:r>
            <a:endParaRPr lang="en-GB" dirty="0">
              <a:solidFill>
                <a:srgbClr val="000000"/>
              </a:solidFill>
              <a:latin typeface="-webkit-standard"/>
            </a:endParaRPr>
          </a:p>
          <a:p>
            <a:r>
              <a:rPr lang="en-GB" b="0" i="0" u="none" strike="noStrike" dirty="0">
                <a:solidFill>
                  <a:srgbClr val="000000"/>
                </a:solidFill>
                <a:effectLst/>
                <a:latin typeface="-webkit-standard"/>
              </a:rPr>
              <a:t>Using VAE Model for Classification</a:t>
            </a:r>
          </a:p>
          <a:p>
            <a:r>
              <a:rPr lang="en-GB" b="0" i="0" u="none" strike="noStrike" dirty="0">
                <a:solidFill>
                  <a:srgbClr val="000000"/>
                </a:solidFill>
                <a:effectLst/>
                <a:latin typeface="-webkit-standard"/>
              </a:rPr>
              <a:t>Rule-Based Detection of Evasion Techniques</a:t>
            </a:r>
            <a:endParaRPr lang="en-GB" dirty="0">
              <a:solidFill>
                <a:srgbClr val="000000"/>
              </a:solidFill>
              <a:latin typeface="-webkit-standard"/>
            </a:endParaRPr>
          </a:p>
          <a:p>
            <a:endParaRPr lang="en-LK" dirty="0"/>
          </a:p>
        </p:txBody>
      </p:sp>
      <p:sp>
        <p:nvSpPr>
          <p:cNvPr id="4" name="Date Placeholder 3">
            <a:extLst>
              <a:ext uri="{FF2B5EF4-FFF2-40B4-BE49-F238E27FC236}">
                <a16:creationId xmlns:a16="http://schemas.microsoft.com/office/drawing/2014/main" id="{F97C7680-4589-A44F-65AA-79C9AB7C0FE3}"/>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smtClean="0"/>
              <a:pPr/>
              <a:t>12/8/2024</a:t>
            </a:fld>
            <a:endParaRPr lang="en-US" dirty="0"/>
          </a:p>
        </p:txBody>
      </p:sp>
      <p:sp>
        <p:nvSpPr>
          <p:cNvPr id="5" name="Slide Number Placeholder 4">
            <a:extLst>
              <a:ext uri="{FF2B5EF4-FFF2-40B4-BE49-F238E27FC236}">
                <a16:creationId xmlns:a16="http://schemas.microsoft.com/office/drawing/2014/main" id="{A11BD8FA-66C7-901F-B3AB-F4FB96EA213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38</a:t>
            </a:fld>
            <a:endParaRPr lang="en-US" dirty="0"/>
          </a:p>
        </p:txBody>
      </p:sp>
      <p:sp>
        <p:nvSpPr>
          <p:cNvPr id="6" name="Rectangle 5">
            <a:extLst>
              <a:ext uri="{FF2B5EF4-FFF2-40B4-BE49-F238E27FC236}">
                <a16:creationId xmlns:a16="http://schemas.microsoft.com/office/drawing/2014/main" id="{65894760-65DF-7862-D9CF-E945BFC7E25D}"/>
              </a:ext>
            </a:extLst>
          </p:cNvPr>
          <p:cNvSpPr/>
          <p:nvPr/>
        </p:nvSpPr>
        <p:spPr>
          <a:xfrm>
            <a:off x="2667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2903780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93EB-4741-D8EF-64D0-DCC8F176AA0F}"/>
              </a:ext>
            </a:extLst>
          </p:cNvPr>
          <p:cNvSpPr>
            <a:spLocks noGrp="1"/>
          </p:cNvSpPr>
          <p:nvPr>
            <p:ph type="title"/>
          </p:nvPr>
        </p:nvSpPr>
        <p:spPr/>
        <p:txBody>
          <a:bodyPr/>
          <a:lstStyle/>
          <a:p>
            <a:r>
              <a:rPr lang="en-GB" b="0" i="0" u="none" strike="noStrike" dirty="0">
                <a:solidFill>
                  <a:srgbClr val="000000"/>
                </a:solidFill>
                <a:effectLst/>
                <a:latin typeface="-webkit-standard"/>
              </a:rPr>
              <a:t>Example Workflow Execution</a:t>
            </a:r>
            <a:endParaRPr lang="en-LK" dirty="0"/>
          </a:p>
        </p:txBody>
      </p:sp>
      <p:pic>
        <p:nvPicPr>
          <p:cNvPr id="7" name="Content Placeholder 6" descr="A screen shot of a computer&#10;&#10;Description automatically generated">
            <a:extLst>
              <a:ext uri="{FF2B5EF4-FFF2-40B4-BE49-F238E27FC236}">
                <a16:creationId xmlns:a16="http://schemas.microsoft.com/office/drawing/2014/main" id="{D1015366-F158-6229-B2B2-8FB1DE51F67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16079" t="71600" r="-1"/>
          <a:stretch/>
        </p:blipFill>
        <p:spPr>
          <a:xfrm>
            <a:off x="263352" y="1485775"/>
            <a:ext cx="10838709" cy="2292490"/>
          </a:xfrm>
        </p:spPr>
      </p:pic>
      <p:sp>
        <p:nvSpPr>
          <p:cNvPr id="4" name="Date Placeholder 3">
            <a:extLst>
              <a:ext uri="{FF2B5EF4-FFF2-40B4-BE49-F238E27FC236}">
                <a16:creationId xmlns:a16="http://schemas.microsoft.com/office/drawing/2014/main" id="{ED4D9941-B208-6868-34DB-F19E62638DEE}"/>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1BEF0D-F0BB-DE4B-95CE-6DB70DBA9567}" type="datetimeFigureOut">
              <a:rPr lang="en-US" smtClean="0"/>
              <a:pPr/>
              <a:t>12/8/2024</a:t>
            </a:fld>
            <a:endParaRPr lang="en-US" dirty="0"/>
          </a:p>
        </p:txBody>
      </p:sp>
      <p:sp>
        <p:nvSpPr>
          <p:cNvPr id="5" name="Slide Number Placeholder 4">
            <a:extLst>
              <a:ext uri="{FF2B5EF4-FFF2-40B4-BE49-F238E27FC236}">
                <a16:creationId xmlns:a16="http://schemas.microsoft.com/office/drawing/2014/main" id="{ED0ACBE7-BE1F-CB2E-F3E7-FE213175DFF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39</a:t>
            </a:fld>
            <a:endParaRPr lang="en-US" dirty="0"/>
          </a:p>
        </p:txBody>
      </p:sp>
      <p:pic>
        <p:nvPicPr>
          <p:cNvPr id="9" name="Picture 8" descr="A screen shot of a computer&#10;&#10;Description automatically generated">
            <a:extLst>
              <a:ext uri="{FF2B5EF4-FFF2-40B4-BE49-F238E27FC236}">
                <a16:creationId xmlns:a16="http://schemas.microsoft.com/office/drawing/2014/main" id="{682450C8-573C-9442-5EF0-0196114EF3F7}"/>
              </a:ext>
            </a:extLst>
          </p:cNvPr>
          <p:cNvPicPr>
            <a:picLocks noChangeAspect="1"/>
          </p:cNvPicPr>
          <p:nvPr/>
        </p:nvPicPr>
        <p:blipFill>
          <a:blip r:embed="rId3" cstate="print">
            <a:extLst>
              <a:ext uri="{28A0092B-C50C-407E-A947-70E740481C1C}">
                <a14:useLocalDpi xmlns:a14="http://schemas.microsoft.com/office/drawing/2010/main" val="0"/>
              </a:ext>
            </a:extLst>
          </a:blip>
          <a:srcRect l="15927" t="73553"/>
          <a:stretch/>
        </p:blipFill>
        <p:spPr>
          <a:xfrm>
            <a:off x="263352" y="3797903"/>
            <a:ext cx="10838709" cy="2110044"/>
          </a:xfrm>
          <a:prstGeom prst="rect">
            <a:avLst/>
          </a:prstGeom>
        </p:spPr>
      </p:pic>
      <p:sp>
        <p:nvSpPr>
          <p:cNvPr id="8" name="Rectangle 7">
            <a:extLst>
              <a:ext uri="{FF2B5EF4-FFF2-40B4-BE49-F238E27FC236}">
                <a16:creationId xmlns:a16="http://schemas.microsoft.com/office/drawing/2014/main" id="{65894760-65DF-7862-D9CF-E945BFC7E25D}"/>
              </a:ext>
            </a:extLst>
          </p:cNvPr>
          <p:cNvSpPr/>
          <p:nvPr/>
        </p:nvSpPr>
        <p:spPr>
          <a:xfrm>
            <a:off x="2667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115993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IT21261046 | W.M.M.S.D.S. Perera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Cyber Security</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a:t>
            </a:r>
            <a:r>
              <a:rPr lang="en-US" dirty="0">
                <a:solidFill>
                  <a:schemeClr val="tx1"/>
                </a:solidFill>
              </a:rPr>
              <a:t>W.M.M.S.D.S. Perera</a:t>
            </a:r>
            <a:r>
              <a:rPr lang="en-US" sz="1800" b="1" dirty="0">
                <a:solidFill>
                  <a:schemeClr val="tx1"/>
                </a:solidFill>
              </a:rPr>
              <a:t>   </a:t>
            </a:r>
            <a:r>
              <a:rPr lang="en-US" dirty="0">
                <a:solidFill>
                  <a:schemeClr val="tx1"/>
                </a:solidFill>
              </a:rPr>
              <a:t>| 24-25J-025   </a:t>
            </a:r>
            <a:endParaRPr lang="en-US" sz="1800" b="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0"/>
            <a:ext cx="2057400" cy="2474507"/>
          </a:xfrm>
          <a:prstGeom prst="rect">
            <a:avLst/>
          </a:prstGeom>
          <a:ln>
            <a:solidFill>
              <a:schemeClr val="tx1"/>
            </a:solidFill>
          </a:ln>
        </p:spPr>
      </p:pic>
    </p:spTree>
    <p:extLst>
      <p:ext uri="{BB962C8B-B14F-4D97-AF65-F5344CB8AC3E}">
        <p14:creationId xmlns:p14="http://schemas.microsoft.com/office/powerpoint/2010/main" val="2181409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Completion of the project</a:t>
            </a:r>
          </a:p>
        </p:txBody>
      </p:sp>
      <p:pic>
        <p:nvPicPr>
          <p:cNvPr id="3" name="Picture 2" descr="A graph of a project&#10;&#10;Description automatically generated with medium confidence">
            <a:extLst>
              <a:ext uri="{FF2B5EF4-FFF2-40B4-BE49-F238E27FC236}">
                <a16:creationId xmlns:a16="http://schemas.microsoft.com/office/drawing/2014/main" id="{0BA17F2B-C968-FABD-5DE5-0F536B70B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52" y="1412776"/>
            <a:ext cx="11003155" cy="4896544"/>
          </a:xfrm>
          <a:prstGeom prst="rect">
            <a:avLst/>
          </a:prstGeom>
        </p:spPr>
      </p:pic>
      <p:sp>
        <p:nvSpPr>
          <p:cNvPr id="7" name="Rectangle 6">
            <a:extLst>
              <a:ext uri="{FF2B5EF4-FFF2-40B4-BE49-F238E27FC236}">
                <a16:creationId xmlns:a16="http://schemas.microsoft.com/office/drawing/2014/main" id="{65894760-65DF-7862-D9CF-E945BFC7E25D}"/>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
        <p:nvSpPr>
          <p:cNvPr id="6" name="Rectangle 5">
            <a:extLst>
              <a:ext uri="{FF2B5EF4-FFF2-40B4-BE49-F238E27FC236}">
                <a16:creationId xmlns:a16="http://schemas.microsoft.com/office/drawing/2014/main" id="{65894760-65DF-7862-D9CF-E945BFC7E25D}"/>
              </a:ext>
            </a:extLst>
          </p:cNvPr>
          <p:cNvSpPr/>
          <p:nvPr/>
        </p:nvSpPr>
        <p:spPr>
          <a:xfrm>
            <a:off x="2667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2063890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dirty="0"/>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839416" y="1412776"/>
            <a:ext cx="10169964" cy="4623792"/>
          </a:xfrm>
        </p:spPr>
        <p:txBody>
          <a:bodyPr>
            <a:noAutofit/>
          </a:bodyPr>
          <a:lstStyle/>
          <a:p>
            <a:r>
              <a:rPr lang="en-US" sz="2000" dirty="0"/>
              <a:t>[1] S. Gallagher and M. Picado, “Agent Tesla amps up information stealing attacks,” 02Feb2021.https://news.sophos.com/enus/2021/02/02/agent-tesla-amps-up-</a:t>
            </a:r>
            <a:r>
              <a:rPr lang="en-US" sz="2000" dirty="0" err="1"/>
              <a:t>informati</a:t>
            </a:r>
            <a:r>
              <a:rPr lang="en-US" sz="2000" dirty="0"/>
              <a:t> on-stealing-attacks/.</a:t>
            </a:r>
          </a:p>
          <a:p>
            <a:r>
              <a:rPr lang="en-US" sz="2000" dirty="0"/>
              <a:t>[2] S. Gallagher and M. Picado, “Agent Tesla amps up information stealing attacks,” 02Feb2021.https://news.sophos.com/enus/2021/02/02/agent-tesla-amps-up-</a:t>
            </a:r>
            <a:r>
              <a:rPr lang="en-US" sz="2000" dirty="0" err="1"/>
              <a:t>informati</a:t>
            </a:r>
            <a:r>
              <a:rPr lang="en-US" sz="2000" dirty="0"/>
              <a:t> on-stealing-attacks/.</a:t>
            </a:r>
          </a:p>
          <a:p>
            <a:r>
              <a:rPr lang="en-US" sz="2000" dirty="0"/>
              <a:t>[3] M. </a:t>
            </a:r>
            <a:r>
              <a:rPr lang="en-US" sz="2000" dirty="0" err="1"/>
              <a:t>Ficco</a:t>
            </a:r>
            <a:r>
              <a:rPr lang="en-US" sz="2000" dirty="0"/>
              <a:t>, "Malware Analysis by Combining Multiple Detectors and Observation Windows," vol. 71, no. 6, pp. 1276-1290, 1 June 2022, </a:t>
            </a:r>
            <a:r>
              <a:rPr lang="en-US" sz="2000" dirty="0" err="1"/>
              <a:t>doi</a:t>
            </a:r>
            <a:r>
              <a:rPr lang="en-US" sz="2000" dirty="0"/>
              <a:t>: 10.1109/TC.2021.3082002.</a:t>
            </a:r>
          </a:p>
          <a:p>
            <a:r>
              <a:rPr lang="en-US" sz="2000" dirty="0"/>
              <a:t>[4]  P. A. Selvaraj, M. </a:t>
            </a:r>
            <a:r>
              <a:rPr lang="en-US" sz="2000" dirty="0" err="1"/>
              <a:t>Jagadeesan</a:t>
            </a:r>
            <a:r>
              <a:rPr lang="en-US" sz="2000" dirty="0"/>
              <a:t>, T. M. Saravanan, A. Kumar, A. Kumar and M. K. Singh, "Comparative Study of Detection and Analysis of Different Malware with the Help of Different Algorithm," 2023 International Conference on Computer Communication and Informatics (ICCCI), Coimbatore, India, 2023, pp. 1-6, </a:t>
            </a:r>
            <a:r>
              <a:rPr lang="en-US" sz="2000" dirty="0" err="1"/>
              <a:t>doi</a:t>
            </a:r>
            <a:r>
              <a:rPr lang="en-US" sz="2000" dirty="0"/>
              <a:t>: 10.1109/ICCCI56745.2023.10128452.</a:t>
            </a:r>
          </a:p>
          <a:p>
            <a:r>
              <a:rPr lang="en-US" sz="2000" dirty="0"/>
              <a:t>[5] B. Jin, J. Choi, J. B. Hong and H. Kim, "On the Effectiveness of Perturbations in Generating Evasive Malware Variants," in IEEE Access, vol. 11, pp. 31062-31074, 2023, </a:t>
            </a:r>
            <a:r>
              <a:rPr lang="en-US" sz="2000" dirty="0" err="1"/>
              <a:t>doi</a:t>
            </a:r>
            <a:r>
              <a:rPr lang="en-US" sz="2000" dirty="0"/>
              <a:t>: 10.1109/ACCESS.2023.3262265.</a:t>
            </a:r>
          </a:p>
          <a:p>
            <a:endParaRPr lang="en-US" sz="2000" dirty="0"/>
          </a:p>
        </p:txBody>
      </p:sp>
      <p:sp>
        <p:nvSpPr>
          <p:cNvPr id="5" name="Rectangle 4">
            <a:extLst>
              <a:ext uri="{FF2B5EF4-FFF2-40B4-BE49-F238E27FC236}">
                <a16:creationId xmlns:a16="http://schemas.microsoft.com/office/drawing/2014/main" id="{A1E98459-2982-0FBA-909C-261626879AF2}"/>
              </a:ext>
            </a:extLst>
          </p:cNvPr>
          <p:cNvSpPr/>
          <p:nvPr/>
        </p:nvSpPr>
        <p:spPr>
          <a:xfrm>
            <a:off x="2639616" y="6525344"/>
            <a:ext cx="5904656" cy="260648"/>
          </a:xfrm>
          <a:prstGeom prst="rect">
            <a:avLst/>
          </a:prstGeom>
          <a:solidFill>
            <a:schemeClr val="bg1"/>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6" name="Rectangle 5">
            <a:extLst>
              <a:ext uri="{FF2B5EF4-FFF2-40B4-BE49-F238E27FC236}">
                <a16:creationId xmlns:a16="http://schemas.microsoft.com/office/drawing/2014/main" id="{D20C6F17-F504-9496-DFEB-8AD9358038A7}"/>
              </a:ext>
            </a:extLst>
          </p:cNvPr>
          <p:cNvSpPr/>
          <p:nvPr/>
        </p:nvSpPr>
        <p:spPr>
          <a:xfrm>
            <a:off x="2681467" y="649365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IT21299452</a:t>
            </a:r>
            <a:r>
              <a:rPr lang="en-US" sz="1800" dirty="0">
                <a:solidFill>
                  <a:schemeClr val="tx1"/>
                </a:solidFill>
              </a:rPr>
              <a:t>   |   </a:t>
            </a:r>
            <a:r>
              <a:rPr lang="en-US" dirty="0">
                <a:solidFill>
                  <a:schemeClr val="tx1"/>
                </a:solidFill>
              </a:rPr>
              <a:t>Dilhara W. M. A.</a:t>
            </a:r>
            <a:r>
              <a:rPr lang="en-US" sz="1800" b="1" dirty="0">
                <a:solidFill>
                  <a:schemeClr val="tx1"/>
                </a:solidFill>
              </a:rPr>
              <a:t>   </a:t>
            </a:r>
            <a:r>
              <a:rPr lang="en-US" sz="1800" dirty="0">
                <a:solidFill>
                  <a:schemeClr val="tx1"/>
                </a:solidFill>
              </a:rPr>
              <a:t>|   </a:t>
            </a:r>
            <a:r>
              <a:rPr lang="en-US"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3250214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582019"/>
            <a:ext cx="10363200" cy="1362075"/>
          </a:xfrm>
        </p:spPr>
        <p:txBody>
          <a:bodyPr/>
          <a:lstStyle/>
          <a:p>
            <a:r>
              <a:rPr lang="en-US" dirty="0"/>
              <a:t>IT21300950 | VITHANAGE V. K. M.</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Cyber Security</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pic>
        <p:nvPicPr>
          <p:cNvPr id="10" name="Picture 9" descr="A person in a suit and tie&#10;&#10;Description automatically generated">
            <a:extLst>
              <a:ext uri="{FF2B5EF4-FFF2-40B4-BE49-F238E27FC236}">
                <a16:creationId xmlns:a16="http://schemas.microsoft.com/office/drawing/2014/main" id="{C1C91904-2C49-0A43-8A9E-B052A41350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4368" y="12031"/>
            <a:ext cx="2495600" cy="2495600"/>
          </a:xfrm>
          <a:prstGeom prst="rect">
            <a:avLst/>
          </a:prstGeom>
          <a:ln>
            <a:solidFill>
              <a:schemeClr val="tx1"/>
            </a:solidFill>
          </a:ln>
        </p:spPr>
      </p:pic>
    </p:spTree>
    <p:extLst>
      <p:ext uri="{BB962C8B-B14F-4D97-AF65-F5344CB8AC3E}">
        <p14:creationId xmlns:p14="http://schemas.microsoft.com/office/powerpoint/2010/main" val="1086228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D0595F-0E35-9B49-8BC2-78012B785CE1}"/>
              </a:ext>
            </a:extLst>
          </p:cNvPr>
          <p:cNvSpPr>
            <a:spLocks noGrp="1"/>
          </p:cNvSpPr>
          <p:nvPr>
            <p:ph idx="1"/>
          </p:nvPr>
        </p:nvSpPr>
        <p:spPr>
          <a:xfrm>
            <a:off x="316612" y="2188292"/>
            <a:ext cx="11684000" cy="1152128"/>
          </a:xfrm>
        </p:spPr>
        <p:txBody>
          <a:bodyPr/>
          <a:lstStyle/>
          <a:p>
            <a:r>
              <a:rPr lang="en-LK" dirty="0"/>
              <a:t>Modern malware employ variuos evasion strategies to hide their behaviour when inside a sandbox environment</a:t>
            </a:r>
          </a:p>
        </p:txBody>
      </p:sp>
      <p:sp>
        <p:nvSpPr>
          <p:cNvPr id="5" name="Rectangle 4">
            <a:extLst>
              <a:ext uri="{FF2B5EF4-FFF2-40B4-BE49-F238E27FC236}">
                <a16:creationId xmlns:a16="http://schemas.microsoft.com/office/drawing/2014/main" id="{2BC73FA1-3A7A-8642-BE8E-F6053735167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6" name="Content Placeholder 2">
            <a:extLst>
              <a:ext uri="{FF2B5EF4-FFF2-40B4-BE49-F238E27FC236}">
                <a16:creationId xmlns:a16="http://schemas.microsoft.com/office/drawing/2014/main" id="{15F9D321-CA62-4D43-AC97-816A81939466}"/>
              </a:ext>
            </a:extLst>
          </p:cNvPr>
          <p:cNvSpPr txBox="1">
            <a:spLocks/>
          </p:cNvSpPr>
          <p:nvPr/>
        </p:nvSpPr>
        <p:spPr>
          <a:xfrm>
            <a:off x="316612" y="3207688"/>
            <a:ext cx="11684000"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LK" dirty="0"/>
              <a:t>To detect malware in a sandbox environement, only reactive approaches have been applied</a:t>
            </a:r>
          </a:p>
        </p:txBody>
      </p:sp>
      <p:sp>
        <p:nvSpPr>
          <p:cNvPr id="7" name="Content Placeholder 2">
            <a:extLst>
              <a:ext uri="{FF2B5EF4-FFF2-40B4-BE49-F238E27FC236}">
                <a16:creationId xmlns:a16="http://schemas.microsoft.com/office/drawing/2014/main" id="{7E90A439-D39E-E04D-90A9-D3F50DB853B6}"/>
              </a:ext>
            </a:extLst>
          </p:cNvPr>
          <p:cNvSpPr txBox="1">
            <a:spLocks/>
          </p:cNvSpPr>
          <p:nvPr/>
        </p:nvSpPr>
        <p:spPr>
          <a:xfrm>
            <a:off x="316612" y="4254906"/>
            <a:ext cx="11684000" cy="11521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LK" dirty="0"/>
              <a:t>The need of proactive approaches similar to adaptive sandbox environment is present in the industry</a:t>
            </a:r>
          </a:p>
        </p:txBody>
      </p:sp>
      <p:sp>
        <p:nvSpPr>
          <p:cNvPr id="10" name="Title 1">
            <a:extLst>
              <a:ext uri="{FF2B5EF4-FFF2-40B4-BE49-F238E27FC236}">
                <a16:creationId xmlns:a16="http://schemas.microsoft.com/office/drawing/2014/main" id="{0AF5C8A2-60F8-7341-9E7B-A8CF1C4EBC20}"/>
              </a:ext>
            </a:extLst>
          </p:cNvPr>
          <p:cNvSpPr txBox="1">
            <a:spLocks noGrp="1"/>
          </p:cNvSpPr>
          <p:nvPr>
            <p:ph type="title"/>
          </p:nvPr>
        </p:nvSpPr>
        <p:spPr>
          <a:xfrm>
            <a:off x="228600" y="299054"/>
            <a:ext cx="11963400" cy="213934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LK" sz="3200" dirty="0"/>
              <a:t>A Reinforcement Learning agent to dynamically modify the behaviour of a sandbox based on specific malware samples</a:t>
            </a:r>
          </a:p>
        </p:txBody>
      </p:sp>
    </p:spTree>
    <p:extLst>
      <p:ext uri="{BB962C8B-B14F-4D97-AF65-F5344CB8AC3E}">
        <p14:creationId xmlns:p14="http://schemas.microsoft.com/office/powerpoint/2010/main" val="840645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F76F-E26D-674A-A3F4-E463E1D4F35D}"/>
              </a:ext>
            </a:extLst>
          </p:cNvPr>
          <p:cNvSpPr>
            <a:spLocks noGrp="1"/>
          </p:cNvSpPr>
          <p:nvPr>
            <p:ph type="title"/>
          </p:nvPr>
        </p:nvSpPr>
        <p:spPr>
          <a:xfrm>
            <a:off x="307856" y="1268760"/>
            <a:ext cx="11684000" cy="792162"/>
          </a:xfrm>
        </p:spPr>
        <p:txBody>
          <a:bodyPr/>
          <a:lstStyle/>
          <a:p>
            <a:r>
              <a:rPr lang="en-LK" dirty="0"/>
              <a:t>Research Question</a:t>
            </a:r>
          </a:p>
        </p:txBody>
      </p:sp>
      <p:sp>
        <p:nvSpPr>
          <p:cNvPr id="3" name="Content Placeholder 2">
            <a:extLst>
              <a:ext uri="{FF2B5EF4-FFF2-40B4-BE49-F238E27FC236}">
                <a16:creationId xmlns:a16="http://schemas.microsoft.com/office/drawing/2014/main" id="{80D0595F-0E35-9B49-8BC2-78012B785CE1}"/>
              </a:ext>
            </a:extLst>
          </p:cNvPr>
          <p:cNvSpPr>
            <a:spLocks noGrp="1"/>
          </p:cNvSpPr>
          <p:nvPr>
            <p:ph idx="1"/>
          </p:nvPr>
        </p:nvSpPr>
        <p:spPr>
          <a:xfrm>
            <a:off x="316612" y="2708920"/>
            <a:ext cx="11684000" cy="1637928"/>
          </a:xfrm>
        </p:spPr>
        <p:txBody>
          <a:bodyPr/>
          <a:lstStyle/>
          <a:p>
            <a:r>
              <a:rPr lang="en-GB" dirty="0"/>
              <a:t>How can sandbox environments be designed  to dynamically modify their behaviour in response to the characteristics of specific malware samples with aid of an RL agent?</a:t>
            </a:r>
            <a:endParaRPr lang="en-LK" dirty="0"/>
          </a:p>
        </p:txBody>
      </p:sp>
      <p:sp>
        <p:nvSpPr>
          <p:cNvPr id="5" name="Rectangle 4">
            <a:extLst>
              <a:ext uri="{FF2B5EF4-FFF2-40B4-BE49-F238E27FC236}">
                <a16:creationId xmlns:a16="http://schemas.microsoft.com/office/drawing/2014/main" id="{2BC73FA1-3A7A-8642-BE8E-F6053735167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Tree>
    <p:extLst>
      <p:ext uri="{BB962C8B-B14F-4D97-AF65-F5344CB8AC3E}">
        <p14:creationId xmlns:p14="http://schemas.microsoft.com/office/powerpoint/2010/main" val="2022093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F692-E28A-7848-935F-C6781A24F7A1}"/>
              </a:ext>
            </a:extLst>
          </p:cNvPr>
          <p:cNvSpPr>
            <a:spLocks noGrp="1"/>
          </p:cNvSpPr>
          <p:nvPr>
            <p:ph type="title"/>
          </p:nvPr>
        </p:nvSpPr>
        <p:spPr/>
        <p:txBody>
          <a:bodyPr/>
          <a:lstStyle/>
          <a:p>
            <a:r>
              <a:rPr lang="en-LK" dirty="0"/>
              <a:t>Methodology of RL Agent</a:t>
            </a:r>
          </a:p>
        </p:txBody>
      </p:sp>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7" name="Content Placeholder 6">
            <a:extLst>
              <a:ext uri="{FF2B5EF4-FFF2-40B4-BE49-F238E27FC236}">
                <a16:creationId xmlns:a16="http://schemas.microsoft.com/office/drawing/2014/main" id="{5A59285E-41DE-E146-91CC-BF29148D7AC3}"/>
              </a:ext>
            </a:extLst>
          </p:cNvPr>
          <p:cNvSpPr>
            <a:spLocks noGrp="1"/>
          </p:cNvSpPr>
          <p:nvPr>
            <p:ph idx="1"/>
          </p:nvPr>
        </p:nvSpPr>
        <p:spPr>
          <a:xfrm>
            <a:off x="304800" y="1371600"/>
            <a:ext cx="11684000" cy="5181600"/>
          </a:xfrm>
        </p:spPr>
        <p:txBody>
          <a:bodyPr/>
          <a:lstStyle/>
          <a:p>
            <a:pPr marL="514350" indent="-514350">
              <a:buFont typeface="+mj-lt"/>
              <a:buAutoNum type="arabicPeriod"/>
            </a:pPr>
            <a:r>
              <a:rPr lang="en-LK" dirty="0"/>
              <a:t>Upload malware to Cuckoo Sandbox</a:t>
            </a:r>
          </a:p>
          <a:p>
            <a:pPr marL="514350" indent="-514350">
              <a:buFont typeface="+mj-lt"/>
              <a:buAutoNum type="arabicPeriod"/>
            </a:pPr>
            <a:r>
              <a:rPr lang="en-LK" dirty="0"/>
              <a:t>Retrieve the analyzed reports</a:t>
            </a:r>
          </a:p>
          <a:p>
            <a:pPr marL="514350" indent="-514350">
              <a:buFont typeface="+mj-lt"/>
              <a:buAutoNum type="arabicPeriod"/>
            </a:pPr>
            <a:r>
              <a:rPr lang="en-LK" dirty="0"/>
              <a:t>Reupload same malware </a:t>
            </a:r>
          </a:p>
          <a:p>
            <a:pPr marL="514350" indent="-514350">
              <a:buFont typeface="+mj-lt"/>
              <a:buAutoNum type="arabicPeriod"/>
            </a:pPr>
            <a:r>
              <a:rPr lang="en-LK" dirty="0"/>
              <a:t>Apply counter-evasion strategies</a:t>
            </a:r>
          </a:p>
          <a:p>
            <a:pPr marL="514350" indent="-514350">
              <a:buFont typeface="+mj-lt"/>
              <a:buAutoNum type="arabicPeriod"/>
            </a:pPr>
            <a:r>
              <a:rPr lang="en-LK" dirty="0"/>
              <a:t>Allocate rewards or penalties</a:t>
            </a:r>
          </a:p>
          <a:p>
            <a:pPr marL="514350" indent="-514350">
              <a:buFont typeface="+mj-lt"/>
              <a:buAutoNum type="arabicPeriod"/>
            </a:pPr>
            <a:r>
              <a:rPr lang="en-LK" dirty="0"/>
              <a:t>Repeat the process to train the agent</a:t>
            </a:r>
          </a:p>
        </p:txBody>
      </p:sp>
    </p:spTree>
    <p:extLst>
      <p:ext uri="{BB962C8B-B14F-4D97-AF65-F5344CB8AC3E}">
        <p14:creationId xmlns:p14="http://schemas.microsoft.com/office/powerpoint/2010/main" val="1914598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F692-E28A-7848-935F-C6781A24F7A1}"/>
              </a:ext>
            </a:extLst>
          </p:cNvPr>
          <p:cNvSpPr>
            <a:spLocks noGrp="1"/>
          </p:cNvSpPr>
          <p:nvPr>
            <p:ph type="title"/>
          </p:nvPr>
        </p:nvSpPr>
        <p:spPr/>
        <p:txBody>
          <a:bodyPr/>
          <a:lstStyle/>
          <a:p>
            <a:r>
              <a:rPr lang="en-LK" dirty="0"/>
              <a:t>Current Progress</a:t>
            </a:r>
          </a:p>
        </p:txBody>
      </p:sp>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7" name="Content Placeholder 6">
            <a:extLst>
              <a:ext uri="{FF2B5EF4-FFF2-40B4-BE49-F238E27FC236}">
                <a16:creationId xmlns:a16="http://schemas.microsoft.com/office/drawing/2014/main" id="{5A59285E-41DE-E146-91CC-BF29148D7AC3}"/>
              </a:ext>
            </a:extLst>
          </p:cNvPr>
          <p:cNvSpPr>
            <a:spLocks noGrp="1"/>
          </p:cNvSpPr>
          <p:nvPr>
            <p:ph idx="1"/>
          </p:nvPr>
        </p:nvSpPr>
        <p:spPr>
          <a:xfrm>
            <a:off x="304800" y="1371600"/>
            <a:ext cx="11684000" cy="2705472"/>
          </a:xfrm>
        </p:spPr>
        <p:txBody>
          <a:bodyPr>
            <a:normAutofit fontScale="92500" lnSpcReduction="20000"/>
          </a:bodyPr>
          <a:lstStyle/>
          <a:p>
            <a:pPr marL="514350" indent="-514350">
              <a:buFont typeface="+mj-lt"/>
              <a:buAutoNum type="arabicPeriod"/>
            </a:pPr>
            <a:r>
              <a:rPr lang="en-LK" dirty="0"/>
              <a:t>Malware analysis lab setup with installation of Cuckoo</a:t>
            </a:r>
          </a:p>
          <a:p>
            <a:pPr marL="514350" indent="-514350">
              <a:buFont typeface="+mj-lt"/>
              <a:buAutoNum type="arabicPeriod"/>
            </a:pPr>
            <a:r>
              <a:rPr lang="en-LK" dirty="0"/>
              <a:t>An automated script to analyze malware sequentially from the database.</a:t>
            </a:r>
          </a:p>
          <a:p>
            <a:pPr marL="514350" indent="-514350">
              <a:buFont typeface="+mj-lt"/>
              <a:buAutoNum type="arabicPeriod"/>
            </a:pPr>
            <a:r>
              <a:rPr lang="en-LK" dirty="0"/>
              <a:t>Retrieve and store reports in JSON format.</a:t>
            </a:r>
          </a:p>
          <a:p>
            <a:pPr marL="514350" indent="-514350">
              <a:buFont typeface="+mj-lt"/>
              <a:buAutoNum type="arabicPeriod"/>
            </a:pPr>
            <a:r>
              <a:rPr lang="en-LK" dirty="0"/>
              <a:t>Simulate user interactions from the agent as a counter-evasion strategy.</a:t>
            </a:r>
          </a:p>
        </p:txBody>
      </p:sp>
    </p:spTree>
    <p:extLst>
      <p:ext uri="{BB962C8B-B14F-4D97-AF65-F5344CB8AC3E}">
        <p14:creationId xmlns:p14="http://schemas.microsoft.com/office/powerpoint/2010/main" val="2803185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F692-E28A-7848-935F-C6781A24F7A1}"/>
              </a:ext>
            </a:extLst>
          </p:cNvPr>
          <p:cNvSpPr>
            <a:spLocks noGrp="1"/>
          </p:cNvSpPr>
          <p:nvPr>
            <p:ph type="title"/>
          </p:nvPr>
        </p:nvSpPr>
        <p:spPr/>
        <p:txBody>
          <a:bodyPr>
            <a:normAutofit/>
          </a:bodyPr>
          <a:lstStyle/>
          <a:p>
            <a:r>
              <a:rPr lang="en-LK" dirty="0"/>
              <a:t>An automated script to analyze malware and report</a:t>
            </a:r>
          </a:p>
        </p:txBody>
      </p:sp>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pic>
        <p:nvPicPr>
          <p:cNvPr id="4" name="Content Placeholder 3" descr="A diagram of a software process&#10;&#10;Description automatically generated">
            <a:extLst>
              <a:ext uri="{FF2B5EF4-FFF2-40B4-BE49-F238E27FC236}">
                <a16:creationId xmlns:a16="http://schemas.microsoft.com/office/drawing/2014/main" id="{8B7D8445-3C66-1D4F-9214-F564786C3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6820" y="1124744"/>
            <a:ext cx="7378359" cy="5255818"/>
          </a:xfrm>
        </p:spPr>
      </p:pic>
    </p:spTree>
    <p:extLst>
      <p:ext uri="{BB962C8B-B14F-4D97-AF65-F5344CB8AC3E}">
        <p14:creationId xmlns:p14="http://schemas.microsoft.com/office/powerpoint/2010/main" val="2316702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5" name="Title 4">
            <a:extLst>
              <a:ext uri="{FF2B5EF4-FFF2-40B4-BE49-F238E27FC236}">
                <a16:creationId xmlns:a16="http://schemas.microsoft.com/office/drawing/2014/main" id="{A0C3EFE9-5362-3D43-9633-F888EE089D26}"/>
              </a:ext>
            </a:extLst>
          </p:cNvPr>
          <p:cNvSpPr>
            <a:spLocks noGrp="1"/>
          </p:cNvSpPr>
          <p:nvPr>
            <p:ph type="title"/>
          </p:nvPr>
        </p:nvSpPr>
        <p:spPr/>
        <p:txBody>
          <a:bodyPr/>
          <a:lstStyle/>
          <a:p>
            <a:r>
              <a:rPr lang="en-LK" dirty="0"/>
              <a:t>Sequential File Processing</a:t>
            </a:r>
          </a:p>
        </p:txBody>
      </p:sp>
      <p:pic>
        <p:nvPicPr>
          <p:cNvPr id="17" name="Content Placeholder 16" descr="A screen shot of a computer program&#10;&#10;Description automatically generated">
            <a:extLst>
              <a:ext uri="{FF2B5EF4-FFF2-40B4-BE49-F238E27FC236}">
                <a16:creationId xmlns:a16="http://schemas.microsoft.com/office/drawing/2014/main" id="{13A21A80-F77C-DF42-B312-AAB713C1CA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 y="1372338"/>
            <a:ext cx="5256584" cy="3969308"/>
          </a:xfrm>
        </p:spPr>
      </p:pic>
      <p:sp>
        <p:nvSpPr>
          <p:cNvPr id="20" name="Right Arrow 19">
            <a:extLst>
              <a:ext uri="{FF2B5EF4-FFF2-40B4-BE49-F238E27FC236}">
                <a16:creationId xmlns:a16="http://schemas.microsoft.com/office/drawing/2014/main" id="{4220996C-C83F-714F-A347-313F9200D753}"/>
              </a:ext>
            </a:extLst>
          </p:cNvPr>
          <p:cNvSpPr/>
          <p:nvPr/>
        </p:nvSpPr>
        <p:spPr>
          <a:xfrm>
            <a:off x="5849900" y="2996952"/>
            <a:ext cx="1152128" cy="5760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LK">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pic>
        <p:nvPicPr>
          <p:cNvPr id="23" name="Picture 22" descr="A screenshot of a computer&#10;&#10;Description automatically generated">
            <a:extLst>
              <a:ext uri="{FF2B5EF4-FFF2-40B4-BE49-F238E27FC236}">
                <a16:creationId xmlns:a16="http://schemas.microsoft.com/office/drawing/2014/main" id="{DD7ABC11-9251-F14B-BE6A-1178695AE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144" y="1844824"/>
            <a:ext cx="4596656" cy="2875633"/>
          </a:xfrm>
          <a:prstGeom prst="rect">
            <a:avLst/>
          </a:prstGeom>
        </p:spPr>
      </p:pic>
    </p:spTree>
    <p:extLst>
      <p:ext uri="{BB962C8B-B14F-4D97-AF65-F5344CB8AC3E}">
        <p14:creationId xmlns:p14="http://schemas.microsoft.com/office/powerpoint/2010/main" val="1926521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5" name="Title 4">
            <a:extLst>
              <a:ext uri="{FF2B5EF4-FFF2-40B4-BE49-F238E27FC236}">
                <a16:creationId xmlns:a16="http://schemas.microsoft.com/office/drawing/2014/main" id="{A0C3EFE9-5362-3D43-9633-F888EE089D26}"/>
              </a:ext>
            </a:extLst>
          </p:cNvPr>
          <p:cNvSpPr>
            <a:spLocks noGrp="1"/>
          </p:cNvSpPr>
          <p:nvPr>
            <p:ph type="title"/>
          </p:nvPr>
        </p:nvSpPr>
        <p:spPr/>
        <p:txBody>
          <a:bodyPr/>
          <a:lstStyle/>
          <a:p>
            <a:r>
              <a:rPr lang="en-LK" dirty="0"/>
              <a:t>Storing Reports</a:t>
            </a:r>
          </a:p>
        </p:txBody>
      </p:sp>
      <p:pic>
        <p:nvPicPr>
          <p:cNvPr id="14" name="Content Placeholder 13" descr="A screen shot of a computer program&#10;&#10;Description automatically generated">
            <a:extLst>
              <a:ext uri="{FF2B5EF4-FFF2-40B4-BE49-F238E27FC236}">
                <a16:creationId xmlns:a16="http://schemas.microsoft.com/office/drawing/2014/main" id="{C270D491-E88E-EA46-9050-3DFCBB5946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266" y="1628800"/>
            <a:ext cx="5579054" cy="3888432"/>
          </a:xfrm>
        </p:spPr>
      </p:pic>
      <p:pic>
        <p:nvPicPr>
          <p:cNvPr id="16" name="Picture 15" descr="A screen shot of a computer program&#10;&#10;Description automatically generated">
            <a:extLst>
              <a:ext uri="{FF2B5EF4-FFF2-40B4-BE49-F238E27FC236}">
                <a16:creationId xmlns:a16="http://schemas.microsoft.com/office/drawing/2014/main" id="{2153AAD6-B3D8-0843-891D-D65005508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666" y="1858330"/>
            <a:ext cx="4000934" cy="3429372"/>
          </a:xfrm>
          <a:prstGeom prst="rect">
            <a:avLst/>
          </a:prstGeom>
        </p:spPr>
      </p:pic>
      <p:sp>
        <p:nvSpPr>
          <p:cNvPr id="19" name="Right Arrow 18">
            <a:extLst>
              <a:ext uri="{FF2B5EF4-FFF2-40B4-BE49-F238E27FC236}">
                <a16:creationId xmlns:a16="http://schemas.microsoft.com/office/drawing/2014/main" id="{3152F0D2-919C-8E4C-8114-222E0A1227D2}"/>
              </a:ext>
            </a:extLst>
          </p:cNvPr>
          <p:cNvSpPr/>
          <p:nvPr/>
        </p:nvSpPr>
        <p:spPr>
          <a:xfrm>
            <a:off x="6492353" y="3284984"/>
            <a:ext cx="1152128" cy="5760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LK">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517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570410" y="829491"/>
            <a:ext cx="4293326" cy="868362"/>
          </a:xfrm>
        </p:spPr>
        <p:txBody>
          <a:bodyPr>
            <a:normAutofit fontScale="90000"/>
          </a:bodyPr>
          <a:lstStyle/>
          <a:p>
            <a:r>
              <a:rPr lang="en-US" dirty="0"/>
              <a:t>Research Gap</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
        <p:nvSpPr>
          <p:cNvPr id="2" name="Rectangle 1"/>
          <p:cNvSpPr/>
          <p:nvPr/>
        </p:nvSpPr>
        <p:spPr>
          <a:xfrm>
            <a:off x="7524205" y="2076994"/>
            <a:ext cx="4667795" cy="1200329"/>
          </a:xfrm>
          <a:prstGeom prst="rect">
            <a:avLst/>
          </a:prstGeom>
        </p:spPr>
        <p:txBody>
          <a:bodyPr wrap="square">
            <a:spAutoFit/>
          </a:bodyPr>
          <a:lstStyle/>
          <a:p>
            <a:r>
              <a:rPr lang="en-US" dirty="0"/>
              <a:t>The specific issue is how to develop malware that can effectively evade detection by the </a:t>
            </a:r>
          </a:p>
          <a:p>
            <a:r>
              <a:rPr lang="en-US" dirty="0"/>
              <a:t>Cuckoo sandbox, utilizing RL to enhance the evasion capabilities dynamically.</a:t>
            </a:r>
          </a:p>
        </p:txBody>
      </p:sp>
      <p:sp>
        <p:nvSpPr>
          <p:cNvPr id="7" name="Title 4">
            <a:extLst>
              <a:ext uri="{FF2B5EF4-FFF2-40B4-BE49-F238E27FC236}">
                <a16:creationId xmlns:a16="http://schemas.microsoft.com/office/drawing/2014/main" id="{22F6FBBB-4C77-4A4B-BE54-96D3B0DF3BB7}"/>
              </a:ext>
            </a:extLst>
          </p:cNvPr>
          <p:cNvSpPr txBox="1">
            <a:spLocks/>
          </p:cNvSpPr>
          <p:nvPr/>
        </p:nvSpPr>
        <p:spPr>
          <a:xfrm>
            <a:off x="7789815" y="829491"/>
            <a:ext cx="4293326" cy="86836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Research Problem</a:t>
            </a:r>
            <a:br>
              <a:rPr lang="en-US" dirty="0"/>
            </a:br>
            <a:endParaRPr lang="en-US" dirty="0"/>
          </a:p>
        </p:txBody>
      </p:sp>
      <p:cxnSp>
        <p:nvCxnSpPr>
          <p:cNvPr id="8" name="Straight Arrow Connector 7"/>
          <p:cNvCxnSpPr/>
          <p:nvPr/>
        </p:nvCxnSpPr>
        <p:spPr>
          <a:xfrm flipV="1">
            <a:off x="5381897" y="2438401"/>
            <a:ext cx="1637212" cy="174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35576" y="2076995"/>
            <a:ext cx="4667795" cy="1200329"/>
          </a:xfrm>
          <a:prstGeom prst="rect">
            <a:avLst/>
          </a:prstGeom>
        </p:spPr>
        <p:txBody>
          <a:bodyPr wrap="square">
            <a:spAutoFit/>
          </a:bodyPr>
          <a:lstStyle/>
          <a:p>
            <a:r>
              <a:rPr lang="en-US" dirty="0"/>
              <a:t>There is a lack of comprehensive studies focused on developing malware that can bypass advanced sandbox environments (like Cuckoo), especially using reinforcement learning (RL). </a:t>
            </a:r>
          </a:p>
        </p:txBody>
      </p:sp>
      <p:sp>
        <p:nvSpPr>
          <p:cNvPr id="12" name="Oval 11"/>
          <p:cNvSpPr/>
          <p:nvPr/>
        </p:nvSpPr>
        <p:spPr>
          <a:xfrm>
            <a:off x="3631473" y="3656464"/>
            <a:ext cx="5068389" cy="26038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b="1" dirty="0">
                <a:solidFill>
                  <a:schemeClr val="tx1"/>
                </a:solidFill>
              </a:rPr>
              <a:t>Majority of this research, based on the defensive approach or proactive approach. But the offensive approach is also much needed for the take an good idea</a:t>
            </a:r>
          </a:p>
          <a:p>
            <a:pPr algn="ctr"/>
            <a:r>
              <a:rPr lang="en-US" b="1" dirty="0">
                <a:solidFill>
                  <a:schemeClr val="tx1"/>
                </a:solidFill>
              </a:rPr>
              <a:t>about whole research area/domain.</a:t>
            </a:r>
          </a:p>
        </p:txBody>
      </p:sp>
    </p:spTree>
    <p:extLst>
      <p:ext uri="{BB962C8B-B14F-4D97-AF65-F5344CB8AC3E}">
        <p14:creationId xmlns:p14="http://schemas.microsoft.com/office/powerpoint/2010/main" val="3672136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F692-E28A-7848-935F-C6781A24F7A1}"/>
              </a:ext>
            </a:extLst>
          </p:cNvPr>
          <p:cNvSpPr>
            <a:spLocks noGrp="1"/>
          </p:cNvSpPr>
          <p:nvPr>
            <p:ph type="title"/>
          </p:nvPr>
        </p:nvSpPr>
        <p:spPr/>
        <p:txBody>
          <a:bodyPr/>
          <a:lstStyle/>
          <a:p>
            <a:r>
              <a:rPr lang="en-LK" dirty="0"/>
              <a:t>User Interaction Simulator</a:t>
            </a:r>
          </a:p>
        </p:txBody>
      </p:sp>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pic>
        <p:nvPicPr>
          <p:cNvPr id="11" name="Content Placeholder 10" descr="A diagram of a computer system&#10;&#10;Description automatically generated">
            <a:extLst>
              <a:ext uri="{FF2B5EF4-FFF2-40B4-BE49-F238E27FC236}">
                <a16:creationId xmlns:a16="http://schemas.microsoft.com/office/drawing/2014/main" id="{8C063290-0C0B-6C4A-B0DD-0397E4B908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7432" y="1096962"/>
            <a:ext cx="6377136" cy="5296265"/>
          </a:xfrm>
        </p:spPr>
      </p:pic>
    </p:spTree>
    <p:extLst>
      <p:ext uri="{BB962C8B-B14F-4D97-AF65-F5344CB8AC3E}">
        <p14:creationId xmlns:p14="http://schemas.microsoft.com/office/powerpoint/2010/main" val="3387118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2428B2C-AFE1-CD41-A789-9D030139D68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
        <p:nvSpPr>
          <p:cNvPr id="5" name="Title 4">
            <a:extLst>
              <a:ext uri="{FF2B5EF4-FFF2-40B4-BE49-F238E27FC236}">
                <a16:creationId xmlns:a16="http://schemas.microsoft.com/office/drawing/2014/main" id="{A0C3EFE9-5362-3D43-9633-F888EE089D26}"/>
              </a:ext>
            </a:extLst>
          </p:cNvPr>
          <p:cNvSpPr>
            <a:spLocks noGrp="1"/>
          </p:cNvSpPr>
          <p:nvPr>
            <p:ph type="title"/>
          </p:nvPr>
        </p:nvSpPr>
        <p:spPr/>
        <p:txBody>
          <a:bodyPr/>
          <a:lstStyle/>
          <a:p>
            <a:r>
              <a:rPr lang="en-LK" dirty="0"/>
              <a:t>Simulation of user interaction</a:t>
            </a:r>
          </a:p>
        </p:txBody>
      </p:sp>
      <p:sp>
        <p:nvSpPr>
          <p:cNvPr id="19" name="Right Arrow 18">
            <a:extLst>
              <a:ext uri="{FF2B5EF4-FFF2-40B4-BE49-F238E27FC236}">
                <a16:creationId xmlns:a16="http://schemas.microsoft.com/office/drawing/2014/main" id="{3152F0D2-919C-8E4C-8114-222E0A1227D2}"/>
              </a:ext>
            </a:extLst>
          </p:cNvPr>
          <p:cNvSpPr/>
          <p:nvPr/>
        </p:nvSpPr>
        <p:spPr>
          <a:xfrm>
            <a:off x="5874224" y="3350793"/>
            <a:ext cx="1152128" cy="5760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LK">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8396F9E5-D604-0048-A983-47FFCD220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096962"/>
            <a:ext cx="5220272" cy="510049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3C7199F-2A04-BC49-91EB-AA64477DB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144" y="1464657"/>
            <a:ext cx="4849288" cy="4365104"/>
          </a:xfrm>
          <a:prstGeom prst="rect">
            <a:avLst/>
          </a:prstGeom>
        </p:spPr>
      </p:pic>
    </p:spTree>
    <p:extLst>
      <p:ext uri="{BB962C8B-B14F-4D97-AF65-F5344CB8AC3E}">
        <p14:creationId xmlns:p14="http://schemas.microsoft.com/office/powerpoint/2010/main" val="1282369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31B-ACD3-D645-8AB2-BA2BD105BC43}"/>
              </a:ext>
            </a:extLst>
          </p:cNvPr>
          <p:cNvSpPr>
            <a:spLocks noGrp="1"/>
          </p:cNvSpPr>
          <p:nvPr>
            <p:ph type="title"/>
          </p:nvPr>
        </p:nvSpPr>
        <p:spPr>
          <a:xfrm>
            <a:off x="324624" y="836712"/>
            <a:ext cx="11684000" cy="792162"/>
          </a:xfrm>
        </p:spPr>
        <p:txBody>
          <a:bodyPr/>
          <a:lstStyle/>
          <a:p>
            <a:r>
              <a:rPr lang="en-LK" dirty="0"/>
              <a:t>Next Steps</a:t>
            </a:r>
          </a:p>
        </p:txBody>
      </p:sp>
      <p:sp>
        <p:nvSpPr>
          <p:cNvPr id="3" name="Content Placeholder 2">
            <a:extLst>
              <a:ext uri="{FF2B5EF4-FFF2-40B4-BE49-F238E27FC236}">
                <a16:creationId xmlns:a16="http://schemas.microsoft.com/office/drawing/2014/main" id="{4E7E93F4-EEA5-A746-A9AF-ECFD2FDED349}"/>
              </a:ext>
            </a:extLst>
          </p:cNvPr>
          <p:cNvSpPr>
            <a:spLocks noGrp="1"/>
          </p:cNvSpPr>
          <p:nvPr>
            <p:ph idx="1"/>
          </p:nvPr>
        </p:nvSpPr>
        <p:spPr>
          <a:xfrm>
            <a:off x="304800" y="2141984"/>
            <a:ext cx="11684000" cy="2574032"/>
          </a:xfrm>
        </p:spPr>
        <p:txBody>
          <a:bodyPr/>
          <a:lstStyle/>
          <a:p>
            <a:r>
              <a:rPr lang="en-LK" dirty="0"/>
              <a:t>Apply more counter evasion strategies to the agent</a:t>
            </a:r>
          </a:p>
          <a:p>
            <a:r>
              <a:rPr lang="en-LK" dirty="0"/>
              <a:t>Train the RL agent with the integration of dynamic reqard allocation</a:t>
            </a:r>
          </a:p>
          <a:p>
            <a:r>
              <a:rPr lang="en-LK" dirty="0"/>
              <a:t>Integrate group members’ componets</a:t>
            </a:r>
          </a:p>
        </p:txBody>
      </p:sp>
      <p:sp>
        <p:nvSpPr>
          <p:cNvPr id="4" name="Rectangle 3">
            <a:extLst>
              <a:ext uri="{FF2B5EF4-FFF2-40B4-BE49-F238E27FC236}">
                <a16:creationId xmlns:a16="http://schemas.microsoft.com/office/drawing/2014/main" id="{CA0FCAD6-5E7D-9A4A-9B57-0FF897901C4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IT21300950</a:t>
            </a:r>
            <a:r>
              <a:rPr lang="en-US" sz="1800" dirty="0">
                <a:solidFill>
                  <a:schemeClr val="tx1"/>
                </a:solidFill>
              </a:rPr>
              <a:t>   | VITHANAGE V. K. M.</a:t>
            </a:r>
            <a:r>
              <a:rPr lang="en-US" sz="1800" b="1" dirty="0">
                <a:solidFill>
                  <a:schemeClr val="tx1"/>
                </a:solidFill>
              </a:rPr>
              <a:t> </a:t>
            </a:r>
            <a:r>
              <a:rPr lang="en-US" sz="1800" dirty="0">
                <a:solidFill>
                  <a:schemeClr val="tx1"/>
                </a:solidFill>
              </a:rPr>
              <a:t>|   24-25J-025</a:t>
            </a:r>
            <a:endParaRPr lang="en-US" sz="1800" b="0" dirty="0">
              <a:solidFill>
                <a:schemeClr val="tx1"/>
              </a:solidFill>
            </a:endParaRPr>
          </a:p>
        </p:txBody>
      </p:sp>
    </p:spTree>
    <p:extLst>
      <p:ext uri="{BB962C8B-B14F-4D97-AF65-F5344CB8AC3E}">
        <p14:creationId xmlns:p14="http://schemas.microsoft.com/office/powerpoint/2010/main" val="1726448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2F6FBBB-4C77-4A4B-BE54-96D3B0DF3BB7}"/>
              </a:ext>
            </a:extLst>
          </p:cNvPr>
          <p:cNvSpPr>
            <a:spLocks noGrp="1"/>
          </p:cNvSpPr>
          <p:nvPr>
            <p:ph type="title"/>
          </p:nvPr>
        </p:nvSpPr>
        <p:spPr>
          <a:xfrm>
            <a:off x="304800" y="304800"/>
            <a:ext cx="11582400" cy="828256"/>
          </a:xfrm>
        </p:spPr>
        <p:txBody>
          <a:bodyPr>
            <a:normAutofit fontScale="90000"/>
          </a:bodyPr>
          <a:lstStyle/>
          <a:p>
            <a:pPr algn="l"/>
            <a:r>
              <a:rPr lang="en-US" b="1" dirty="0"/>
              <a:t>References</a:t>
            </a:r>
            <a:r>
              <a:rPr lang="en-US" dirty="0"/>
              <a:t/>
            </a:r>
            <a:br>
              <a:rPr lang="en-US" dirty="0"/>
            </a:br>
            <a:endParaRPr lang="en-US" dirty="0"/>
          </a:p>
        </p:txBody>
      </p:sp>
      <p:sp>
        <p:nvSpPr>
          <p:cNvPr id="10" name="Rectangle 1"/>
          <p:cNvSpPr>
            <a:spLocks noChangeArrowheads="1"/>
          </p:cNvSpPr>
          <p:nvPr/>
        </p:nvSpPr>
        <p:spPr bwMode="auto">
          <a:xfrm>
            <a:off x="838200" y="1281500"/>
            <a:ext cx="1059180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ctr" anchorCtr="0" compatLnSpc="1">
            <a:prstTxWarp prst="textNoShape">
              <a:avLst/>
            </a:prstTxWarp>
            <a:spAutoFit/>
          </a:bodyPr>
          <a:lstStyle/>
          <a:p>
            <a:r>
              <a:rPr lang="en-US" dirty="0"/>
              <a:t>[1]  B. </a:t>
            </a:r>
            <a:r>
              <a:rPr lang="en-US" dirty="0" err="1"/>
              <a:t>Bokolo</a:t>
            </a:r>
            <a:r>
              <a:rPr lang="en-US" dirty="0"/>
              <a:t>, R. </a:t>
            </a:r>
            <a:r>
              <a:rPr lang="en-US" dirty="0" err="1"/>
              <a:t>Jinad</a:t>
            </a:r>
            <a:r>
              <a:rPr lang="en-US" dirty="0"/>
              <a:t>, and Q. Liu, “A Comparison Study to Detect   Malware  using Deep Learning and Machine learning Techniques,”   in </a:t>
            </a:r>
            <a:r>
              <a:rPr lang="en-US" i="1" dirty="0"/>
              <a:t>2023 IEEE 6th   International Conference on Big Data and Artificial   Intelligence (BDAI)</a:t>
            </a:r>
            <a:r>
              <a:rPr lang="en-US" dirty="0"/>
              <a:t>,  IEEE, 2023</a:t>
            </a:r>
            <a:r>
              <a:rPr lang="en-US" dirty="0" smtClean="0"/>
              <a:t>.</a:t>
            </a:r>
          </a:p>
          <a:p>
            <a:endParaRPr lang="en-US" dirty="0"/>
          </a:p>
          <a:p>
            <a:r>
              <a:rPr lang="en-US" dirty="0"/>
              <a:t>[2]  Y. Wu </a:t>
            </a:r>
            <a:r>
              <a:rPr lang="en-US" i="1" dirty="0"/>
              <a:t>et al.</a:t>
            </a:r>
            <a:r>
              <a:rPr lang="en-US" dirty="0"/>
              <a:t>, “</a:t>
            </a:r>
            <a:r>
              <a:rPr lang="en-US" dirty="0" err="1"/>
              <a:t>DroidRL</a:t>
            </a:r>
            <a:r>
              <a:rPr lang="en-US" dirty="0"/>
              <a:t>: Feature selection for android malware   detection  with   reinforcement learning,” </a:t>
            </a:r>
            <a:r>
              <a:rPr lang="en-US" i="1" dirty="0" err="1"/>
              <a:t>Comput.Secur</a:t>
            </a:r>
            <a:r>
              <a:rPr lang="en-US" i="1" dirty="0"/>
              <a:t>.</a:t>
            </a:r>
            <a:r>
              <a:rPr lang="en-US" dirty="0"/>
              <a:t>, vol. 128,   no. 103126, </a:t>
            </a:r>
            <a:r>
              <a:rPr lang="en-US" dirty="0" smtClean="0"/>
              <a:t>p</a:t>
            </a:r>
            <a:r>
              <a:rPr lang="en-US" dirty="0"/>
              <a:t>.   103126,   2023,doi:  10.1016/j.cose.2023.103126</a:t>
            </a:r>
            <a:r>
              <a:rPr lang="en-US" dirty="0" smtClean="0"/>
              <a:t>.</a:t>
            </a:r>
          </a:p>
          <a:p>
            <a:endParaRPr lang="en-US" dirty="0"/>
          </a:p>
          <a:p>
            <a:r>
              <a:rPr lang="en-US" dirty="0"/>
              <a:t>[3]  T. </a:t>
            </a:r>
            <a:r>
              <a:rPr lang="en-US" dirty="0" err="1"/>
              <a:t>Quertier</a:t>
            </a:r>
            <a:r>
              <a:rPr lang="en-US" dirty="0"/>
              <a:t>, B. Marais, S. </a:t>
            </a:r>
            <a:r>
              <a:rPr lang="en-US" dirty="0" err="1"/>
              <a:t>Morucci</a:t>
            </a:r>
            <a:r>
              <a:rPr lang="en-US" dirty="0"/>
              <a:t>, and B. </a:t>
            </a:r>
            <a:r>
              <a:rPr lang="en-US" dirty="0" err="1"/>
              <a:t>Fournel</a:t>
            </a:r>
            <a:r>
              <a:rPr lang="en-US" dirty="0"/>
              <a:t>, “MERLIN --   malware   evasion with   </a:t>
            </a:r>
            <a:r>
              <a:rPr lang="en-US" dirty="0" err="1"/>
              <a:t>reinforcementLearnINg</a:t>
            </a:r>
            <a:r>
              <a:rPr lang="en-US" dirty="0"/>
              <a:t>,” </a:t>
            </a:r>
            <a:r>
              <a:rPr lang="en-US" i="1" dirty="0" err="1"/>
              <a:t>arXiv</a:t>
            </a:r>
            <a:r>
              <a:rPr lang="en-US" i="1" dirty="0"/>
              <a:t>[cs.CR]</a:t>
            </a:r>
            <a:r>
              <a:rPr lang="en-US" dirty="0"/>
              <a:t>,  2022. [Online].   Available:   </a:t>
            </a:r>
            <a:r>
              <a:rPr lang="en-US" dirty="0">
                <a:hlinkClick r:id="rId2"/>
              </a:rPr>
              <a:t>http://</a:t>
            </a:r>
            <a:r>
              <a:rPr lang="en-US" dirty="0" smtClean="0">
                <a:hlinkClick r:id="rId2"/>
              </a:rPr>
              <a:t>arxiv.org/abs/2203.12980</a:t>
            </a:r>
            <a:endParaRPr lang="en-US" dirty="0" smtClean="0"/>
          </a:p>
          <a:p>
            <a:endParaRPr lang="en-US" dirty="0"/>
          </a:p>
          <a:p>
            <a:r>
              <a:rPr lang="en-US" dirty="0"/>
              <a:t>[4]  K. </a:t>
            </a:r>
            <a:r>
              <a:rPr lang="en-US" dirty="0" err="1"/>
              <a:t>Sethi</a:t>
            </a:r>
            <a:r>
              <a:rPr lang="en-US" dirty="0"/>
              <a:t>, R. Kumar, L. </a:t>
            </a:r>
            <a:r>
              <a:rPr lang="en-US" dirty="0" err="1"/>
              <a:t>Sethi</a:t>
            </a:r>
            <a:r>
              <a:rPr lang="en-US" dirty="0"/>
              <a:t>, P. </a:t>
            </a:r>
            <a:r>
              <a:rPr lang="en-US" dirty="0" err="1"/>
              <a:t>Bera</a:t>
            </a:r>
            <a:r>
              <a:rPr lang="en-US" dirty="0"/>
              <a:t>, and P. K. </a:t>
            </a:r>
            <a:r>
              <a:rPr lang="en-US" dirty="0" err="1"/>
              <a:t>Patra</a:t>
            </a:r>
            <a:r>
              <a:rPr lang="en-US" dirty="0"/>
              <a:t>, “A novel   machine   learning   based malware detection and classification   framework,”  in </a:t>
            </a:r>
            <a:r>
              <a:rPr lang="en-US" i="1" dirty="0"/>
              <a:t>2019 International   Conference on Cyber Security   and Protection of   Digital Services (Cyber Security)</a:t>
            </a:r>
            <a:r>
              <a:rPr lang="en-US" dirty="0"/>
              <a:t>,  IEEE, 2019.</a:t>
            </a:r>
          </a:p>
          <a:p>
            <a:pPr eaLnBrk="0" fontAlgn="base" hangingPunct="0">
              <a:spcBef>
                <a:spcPct val="0"/>
              </a:spcBef>
              <a:spcAft>
                <a:spcPct val="0"/>
              </a:spcAft>
            </a:pPr>
            <a:endParaRPr lang="en-US" dirty="0"/>
          </a:p>
          <a:p>
            <a:pPr marL="171450" indent="-171450" eaLnBrk="0" fontAlgn="base" hangingPunct="0">
              <a:spcBef>
                <a:spcPct val="0"/>
              </a:spcBef>
              <a:spcAft>
                <a:spcPct val="0"/>
              </a:spcAft>
              <a:buFont typeface="Arial" panose="020B0604020202020204" pitchFamily="34" charset="0"/>
              <a:buChar char="•"/>
            </a:pPr>
            <a:endParaRPr lang="en-US" dirty="0"/>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9152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31B-ACD3-D645-8AB2-BA2BD105BC43}"/>
              </a:ext>
            </a:extLst>
          </p:cNvPr>
          <p:cNvSpPr>
            <a:spLocks noGrp="1"/>
          </p:cNvSpPr>
          <p:nvPr>
            <p:ph type="title"/>
          </p:nvPr>
        </p:nvSpPr>
        <p:spPr>
          <a:xfrm>
            <a:off x="254000" y="2924944"/>
            <a:ext cx="11684000" cy="792162"/>
          </a:xfrm>
        </p:spPr>
        <p:txBody>
          <a:bodyPr/>
          <a:lstStyle/>
          <a:p>
            <a:r>
              <a:rPr lang="en-LK" dirty="0"/>
              <a:t>Thank You!</a:t>
            </a:r>
          </a:p>
        </p:txBody>
      </p:sp>
      <p:sp>
        <p:nvSpPr>
          <p:cNvPr id="4" name="Rectangle 3">
            <a:extLst>
              <a:ext uri="{FF2B5EF4-FFF2-40B4-BE49-F238E27FC236}">
                <a16:creationId xmlns:a16="http://schemas.microsoft.com/office/drawing/2014/main" id="{CA0FCAD6-5E7D-9A4A-9B57-0FF897901C45}"/>
              </a:ext>
            </a:extLst>
          </p:cNvPr>
          <p:cNvSpPr/>
          <p:nvPr/>
        </p:nvSpPr>
        <p:spPr>
          <a:xfrm>
            <a:off x="5336325" y="6492874"/>
            <a:ext cx="1519349"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24-25J-025</a:t>
            </a:r>
            <a:endParaRPr lang="en-US" sz="1800" b="0" dirty="0">
              <a:solidFill>
                <a:schemeClr val="tx1"/>
              </a:solidFill>
            </a:endParaRPr>
          </a:p>
        </p:txBody>
      </p:sp>
    </p:spTree>
    <p:extLst>
      <p:ext uri="{BB962C8B-B14F-4D97-AF65-F5344CB8AC3E}">
        <p14:creationId xmlns:p14="http://schemas.microsoft.com/office/powerpoint/2010/main" val="169568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Sub Goals that Achieved</a:t>
            </a:r>
            <a:br>
              <a:rPr lang="en-US" dirty="0"/>
            </a:br>
            <a:endParaRPr lang="en-US" dirty="0"/>
          </a:p>
        </p:txBody>
      </p:sp>
      <p:sp>
        <p:nvSpPr>
          <p:cNvPr id="3" name="Content Placeholder 2"/>
          <p:cNvSpPr>
            <a:spLocks noGrp="1"/>
          </p:cNvSpPr>
          <p:nvPr>
            <p:ph idx="1"/>
          </p:nvPr>
        </p:nvSpPr>
        <p:spPr>
          <a:xfrm>
            <a:off x="664029" y="1163774"/>
            <a:ext cx="10515600" cy="4351338"/>
          </a:xfrm>
        </p:spPr>
        <p:txBody>
          <a:bodyPr>
            <a:normAutofit fontScale="77500" lnSpcReduction="20000"/>
          </a:bodyPr>
          <a:lstStyle/>
          <a:p>
            <a:endParaRPr lang="en-US" dirty="0"/>
          </a:p>
          <a:p>
            <a:r>
              <a:rPr lang="en-US" dirty="0"/>
              <a:t>Develop the Infrastructure (Locally Installing Cuckoo Sandbox, Developed Malware Analysis Lab Environment -PMAT Flare VM)</a:t>
            </a:r>
          </a:p>
          <a:p>
            <a:pPr marL="0" indent="0">
              <a:buNone/>
            </a:pPr>
            <a:endParaRPr lang="en-US" dirty="0"/>
          </a:p>
          <a:p>
            <a:r>
              <a:rPr lang="en-US" dirty="0"/>
              <a:t>Develop Custom Environment for the RL Agent and train the RL model for some degree.</a:t>
            </a:r>
          </a:p>
          <a:p>
            <a:pPr marL="0" indent="0">
              <a:buNone/>
            </a:pPr>
            <a:endParaRPr lang="en-US" dirty="0"/>
          </a:p>
          <a:p>
            <a:r>
              <a:rPr lang="en-US" dirty="0"/>
              <a:t>Modified the sample Malware (</a:t>
            </a:r>
            <a:r>
              <a:rPr lang="en-US" b="1" dirty="0"/>
              <a:t>Trojan and Ransomware</a:t>
            </a:r>
            <a:r>
              <a:rPr lang="en-US" dirty="0"/>
              <a:t>) Evasion Techniques, so that it increase the Malware Evasion with cuckoo by </a:t>
            </a:r>
            <a:r>
              <a:rPr lang="en-US" b="1" dirty="0"/>
              <a:t>0 </a:t>
            </a:r>
            <a:r>
              <a:rPr lang="en-US" b="1"/>
              <a:t>to 2 </a:t>
            </a:r>
            <a:r>
              <a:rPr lang="en-US" dirty="0"/>
              <a:t>points in cuckoo ratings.</a:t>
            </a:r>
          </a:p>
          <a:p>
            <a:pPr marL="0" indent="0">
              <a:buNone/>
            </a:pPr>
            <a:endParaRPr lang="en-US" dirty="0"/>
          </a:p>
          <a:p>
            <a:r>
              <a:rPr lang="en-US" dirty="0"/>
              <a:t>Partially Automated the Processes in that involved in the infrastructure. </a:t>
            </a:r>
          </a:p>
        </p:txBody>
      </p:sp>
      <p:sp>
        <p:nvSpPr>
          <p:cNvPr id="6" name="Rectangle 5">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109072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96092" y="59805"/>
            <a:ext cx="11684000" cy="868362"/>
          </a:xfrm>
        </p:spPr>
        <p:txBody>
          <a:bodyPr>
            <a:normAutofit/>
          </a:bodyPr>
          <a:lstStyle/>
          <a:p>
            <a:pPr algn="ctr"/>
            <a:r>
              <a:rPr lang="en-US" b="1" dirty="0"/>
              <a:t>Infrastructure Setup</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5291" y="809897"/>
            <a:ext cx="9422675" cy="5367066"/>
          </a:xfrm>
        </p:spPr>
      </p:pic>
      <p:sp>
        <p:nvSpPr>
          <p:cNvPr id="12" name="Rectangle 11">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1140136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63137"/>
            <a:ext cx="11684000" cy="868362"/>
          </a:xfrm>
        </p:spPr>
        <p:txBody>
          <a:bodyPr>
            <a:normAutofit fontScale="90000"/>
          </a:bodyPr>
          <a:lstStyle/>
          <a:p>
            <a:pPr algn="ctr"/>
            <a:r>
              <a:rPr lang="en-US" b="1" dirty="0"/>
              <a:t/>
            </a:r>
            <a:br>
              <a:rPr lang="en-US" b="1" dirty="0"/>
            </a:br>
            <a:r>
              <a:rPr lang="en-US" b="1" dirty="0"/>
              <a:t>Reinforcement Learning Model Setup</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514" y="1247661"/>
            <a:ext cx="8421189" cy="4929050"/>
          </a:xfrm>
          <a:ln>
            <a:solidFill>
              <a:schemeClr val="tx1"/>
            </a:solidFill>
          </a:ln>
        </p:spPr>
      </p:pic>
      <p:sp>
        <p:nvSpPr>
          <p:cNvPr id="7" name="TextBox 6"/>
          <p:cNvSpPr txBox="1"/>
          <p:nvPr/>
        </p:nvSpPr>
        <p:spPr>
          <a:xfrm>
            <a:off x="9117875" y="2603863"/>
            <a:ext cx="2760616"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Developing the Custom Environment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Training the RL agent with different states</a:t>
            </a:r>
          </a:p>
        </p:txBody>
      </p:sp>
      <p:sp>
        <p:nvSpPr>
          <p:cNvPr id="8" name="Rectangle 7">
            <a:extLst>
              <a:ext uri="{FF2B5EF4-FFF2-40B4-BE49-F238E27FC236}">
                <a16:creationId xmlns:a16="http://schemas.microsoft.com/office/drawing/2014/main" id="{B9D9F080-0780-4554-8055-A289E0D4EDA8}"/>
              </a:ext>
            </a:extLst>
          </p:cNvPr>
          <p:cNvSpPr/>
          <p:nvPr/>
        </p:nvSpPr>
        <p:spPr>
          <a:xfrm>
            <a:off x="217714" y="6310310"/>
            <a:ext cx="11660777"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r>
              <a:rPr lang="en-US" dirty="0">
                <a:solidFill>
                  <a:schemeClr val="tx1"/>
                </a:solidFill>
              </a:rPr>
              <a:t> | Source - https://medium.com/@samina.amin/deep-q-learning-dqn-71c109586bae </a:t>
            </a:r>
            <a:endParaRPr lang="en-US" sz="1800" b="0" dirty="0">
              <a:solidFill>
                <a:schemeClr val="tx1"/>
              </a:solidFill>
            </a:endParaRPr>
          </a:p>
        </p:txBody>
      </p:sp>
    </p:spTree>
    <p:extLst>
      <p:ext uri="{BB962C8B-B14F-4D97-AF65-F5344CB8AC3E}">
        <p14:creationId xmlns:p14="http://schemas.microsoft.com/office/powerpoint/2010/main" val="4121550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87383" y="415193"/>
            <a:ext cx="11684000" cy="868362"/>
          </a:xfrm>
        </p:spPr>
        <p:txBody>
          <a:bodyPr>
            <a:normAutofit fontScale="90000"/>
          </a:bodyPr>
          <a:lstStyle/>
          <a:p>
            <a:r>
              <a:rPr lang="en-US" dirty="0"/>
              <a:t>RL Model Training and Modifying the malware (Basic Training)</a:t>
            </a:r>
            <a:br>
              <a:rPr lang="en-US" dirty="0"/>
            </a:br>
            <a:endParaRPr lang="en-US" dirty="0"/>
          </a:p>
        </p:txBody>
      </p:sp>
      <p:sp>
        <p:nvSpPr>
          <p:cNvPr id="3" name="Content Placeholder 2"/>
          <p:cNvSpPr>
            <a:spLocks noGrp="1"/>
          </p:cNvSpPr>
          <p:nvPr>
            <p:ph idx="1"/>
          </p:nvPr>
        </p:nvSpPr>
        <p:spPr>
          <a:xfrm>
            <a:off x="515983" y="1512116"/>
            <a:ext cx="10515600" cy="4351338"/>
          </a:xfrm>
        </p:spPr>
        <p:txBody>
          <a:bodyPr>
            <a:normAutofit/>
          </a:bodyPr>
          <a:lstStyle/>
          <a:p>
            <a:endParaRPr lang="en-US" dirty="0"/>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0" y="1934398"/>
            <a:ext cx="2263336" cy="4122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00" y="1318395"/>
            <a:ext cx="8247464" cy="4869998"/>
          </a:xfrm>
          <a:prstGeom prst="rect">
            <a:avLst/>
          </a:prstGeom>
        </p:spPr>
      </p:pic>
      <p:cxnSp>
        <p:nvCxnSpPr>
          <p:cNvPr id="8" name="Straight Arrow Connector 7"/>
          <p:cNvCxnSpPr/>
          <p:nvPr/>
        </p:nvCxnSpPr>
        <p:spPr>
          <a:xfrm>
            <a:off x="8482149" y="3753394"/>
            <a:ext cx="7924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IT21261046</a:t>
            </a:r>
            <a:r>
              <a:rPr lang="en-US" sz="1800" dirty="0">
                <a:solidFill>
                  <a:schemeClr val="tx1"/>
                </a:solidFill>
              </a:rPr>
              <a:t>   |   Perera WMMSDS | 24-25j-025  </a:t>
            </a:r>
            <a:endParaRPr lang="en-US" sz="1800" b="0" dirty="0">
              <a:solidFill>
                <a:schemeClr val="tx1"/>
              </a:solidFill>
            </a:endParaRPr>
          </a:p>
        </p:txBody>
      </p:sp>
    </p:spTree>
    <p:extLst>
      <p:ext uri="{BB962C8B-B14F-4D97-AF65-F5344CB8AC3E}">
        <p14:creationId xmlns:p14="http://schemas.microsoft.com/office/powerpoint/2010/main" val="3264562928"/>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259B3629-78B9-47C1-BF4A-C17C698ED314}"/>
</file>

<file path=customXml/itemProps2.xml><?xml version="1.0" encoding="utf-8"?>
<ds:datastoreItem xmlns:ds="http://schemas.openxmlformats.org/officeDocument/2006/customXml" ds:itemID="{68B42937-B35F-4647-8781-769CB41B75A6}"/>
</file>

<file path=customXml/itemProps3.xml><?xml version="1.0" encoding="utf-8"?>
<ds:datastoreItem xmlns:ds="http://schemas.openxmlformats.org/officeDocument/2006/customXml" ds:itemID="{C02C788A-903D-4472-BA01-A8B9B94F612B}"/>
</file>

<file path=docProps/app.xml><?xml version="1.0" encoding="utf-8"?>
<Properties xmlns="http://schemas.openxmlformats.org/officeDocument/2006/extended-properties" xmlns:vt="http://schemas.openxmlformats.org/officeDocument/2006/docPropsVTypes">
  <Template>Proposal prsentation stuct</Template>
  <TotalTime>3932</TotalTime>
  <Words>2780</Words>
  <Application>Microsoft Office PowerPoint</Application>
  <PresentationFormat>Widescreen</PresentationFormat>
  <Paragraphs>333</Paragraphs>
  <Slides>54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Adobe Devanagari</vt:lpstr>
      <vt:lpstr>Arial</vt:lpstr>
      <vt:lpstr>Calibri</vt:lpstr>
      <vt:lpstr>Cambria</vt:lpstr>
      <vt:lpstr>Helvetica</vt:lpstr>
      <vt:lpstr>HG明朝B</vt:lpstr>
      <vt:lpstr>NimbusRomNo9L</vt:lpstr>
      <vt:lpstr>Times New Roman</vt:lpstr>
      <vt:lpstr>-webkit-standard</vt:lpstr>
      <vt:lpstr>Wingdings</vt:lpstr>
      <vt:lpstr>Office Theme</vt:lpstr>
      <vt:lpstr>Agent-based intelligent sandbox design to deceive and analyze sophisticated malware </vt:lpstr>
      <vt:lpstr>Research Question</vt:lpstr>
      <vt:lpstr>Overall System Diagram</vt:lpstr>
      <vt:lpstr>IT21261046 | W.M.M.S.D.S. Perera</vt:lpstr>
      <vt:lpstr>Research Gap </vt:lpstr>
      <vt:lpstr>Sub Goals that Achieved </vt:lpstr>
      <vt:lpstr>Infrastructure Setup</vt:lpstr>
      <vt:lpstr> Reinforcement Learning Model Setup</vt:lpstr>
      <vt:lpstr>RL Model Training and Modifying the malware (Basic Training) </vt:lpstr>
      <vt:lpstr>Cont. (For Each Episode Total Reward Calculation)</vt:lpstr>
      <vt:lpstr>Malware Upload and Modification</vt:lpstr>
      <vt:lpstr>Modified Malware Cuckoo Evasion (One Successful Example)</vt:lpstr>
      <vt:lpstr>Next Step </vt:lpstr>
      <vt:lpstr>References </vt:lpstr>
      <vt:lpstr>IT21261664 | dias m.a.s.s.a</vt:lpstr>
      <vt:lpstr>Realistic User Behaviour Simulation to Counter Sandbox-Evasive Malware </vt:lpstr>
      <vt:lpstr>PowerPoint Presentation</vt:lpstr>
      <vt:lpstr>Sub Goals Achieved</vt:lpstr>
      <vt:lpstr>Methodology</vt:lpstr>
      <vt:lpstr>CTGAN Model Training</vt:lpstr>
      <vt:lpstr>Evaluating the Generated Data</vt:lpstr>
      <vt:lpstr>PowerPoint Presentation</vt:lpstr>
      <vt:lpstr>Completed User Profile</vt:lpstr>
      <vt:lpstr>PowerPoint Presentation</vt:lpstr>
      <vt:lpstr>References </vt:lpstr>
      <vt:lpstr>IT21299452 | Dilhara W. M. A.</vt:lpstr>
      <vt:lpstr> Developing a Generative Model to Analyze and Detect Sandbox Evasion Techniques Employed by Malware and Generate Potential Evasion Strategies  </vt:lpstr>
      <vt:lpstr>Research Question</vt:lpstr>
      <vt:lpstr> Research Gap </vt:lpstr>
      <vt:lpstr>Specific and Sub Objectives </vt:lpstr>
      <vt:lpstr>System Diagram</vt:lpstr>
      <vt:lpstr>Current Progress</vt:lpstr>
      <vt:lpstr>Data Collection </vt:lpstr>
      <vt:lpstr>Why Only API Sequences</vt:lpstr>
      <vt:lpstr>PowerPoint Presentation</vt:lpstr>
      <vt:lpstr>Preprocessing and Preprocessed Dataset</vt:lpstr>
      <vt:lpstr>VAE Model Development</vt:lpstr>
      <vt:lpstr>Malware and Sandbox Evasion Detection</vt:lpstr>
      <vt:lpstr>Example Workflow Execution</vt:lpstr>
      <vt:lpstr>Completion of the project</vt:lpstr>
      <vt:lpstr>References</vt:lpstr>
      <vt:lpstr>IT21300950 | VITHANAGE V. K. M.</vt:lpstr>
      <vt:lpstr>A Reinforcement Learning agent to dynamically modify the behaviour of a sandbox based on specific malware samples</vt:lpstr>
      <vt:lpstr>Research Question</vt:lpstr>
      <vt:lpstr>Methodology of RL Agent</vt:lpstr>
      <vt:lpstr>Current Progress</vt:lpstr>
      <vt:lpstr>An automated script to analyze malware and report</vt:lpstr>
      <vt:lpstr>Sequential File Processing</vt:lpstr>
      <vt:lpstr>Storing Reports</vt:lpstr>
      <vt:lpstr>User Interaction Simulator</vt:lpstr>
      <vt:lpstr>Simulation of user interaction</vt:lpstr>
      <vt:lpstr>Next Steps</vt:lpstr>
      <vt:lpstr>References </vt:lpstr>
      <vt:lpstr>Thank You!</vt:lpstr>
    </vt:vector>
  </TitlesOfParts>
  <Company>University of Kelaniya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Shamalka</dc:creator>
  <cp:lastModifiedBy>Perera W M M S D S it21261046</cp:lastModifiedBy>
  <cp:revision>74</cp:revision>
  <dcterms:created xsi:type="dcterms:W3CDTF">2024-08-06T13:30:45Z</dcterms:created>
  <dcterms:modified xsi:type="dcterms:W3CDTF">2024-12-08T11:39:28Z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